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9"/>
  </p:notesMasterIdLst>
  <p:sldIdLst>
    <p:sldId id="257" r:id="rId2"/>
    <p:sldId id="289" r:id="rId3"/>
    <p:sldId id="263" r:id="rId4"/>
    <p:sldId id="258" r:id="rId5"/>
    <p:sldId id="259" r:id="rId6"/>
    <p:sldId id="261" r:id="rId7"/>
    <p:sldId id="264" r:id="rId8"/>
    <p:sldId id="266" r:id="rId9"/>
    <p:sldId id="267" r:id="rId10"/>
    <p:sldId id="268" r:id="rId11"/>
    <p:sldId id="269" r:id="rId12"/>
    <p:sldId id="270" r:id="rId13"/>
    <p:sldId id="272" r:id="rId14"/>
    <p:sldId id="273" r:id="rId15"/>
    <p:sldId id="274" r:id="rId16"/>
    <p:sldId id="275" r:id="rId17"/>
    <p:sldId id="276" r:id="rId18"/>
    <p:sldId id="277" r:id="rId19"/>
    <p:sldId id="280" r:id="rId20"/>
    <p:sldId id="281" r:id="rId21"/>
    <p:sldId id="278" r:id="rId22"/>
    <p:sldId id="282" r:id="rId23"/>
    <p:sldId id="283" r:id="rId24"/>
    <p:sldId id="286" r:id="rId25"/>
    <p:sldId id="287" r:id="rId26"/>
    <p:sldId id="290" r:id="rId27"/>
    <p:sldId id="288" r:id="rId2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ELLE OOI" initials="BO" lastIdx="20" clrIdx="0">
    <p:extLst>
      <p:ext uri="{19B8F6BF-5375-455C-9EA6-DF929625EA0E}">
        <p15:presenceInfo xmlns:p15="http://schemas.microsoft.com/office/powerpoint/2012/main" userId="S-1-5-21-3122330773-2924627356-3024019679-235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982" autoAdjust="0"/>
    <p:restoredTop sz="79122" autoAdjust="0"/>
  </p:normalViewPr>
  <p:slideViewPr>
    <p:cSldViewPr snapToGrid="0">
      <p:cViewPr varScale="1">
        <p:scale>
          <a:sx n="53" d="100"/>
          <a:sy n="53" d="100"/>
        </p:scale>
        <p:origin x="988" y="52"/>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commentAuthors" Target="commentAuthor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88558F9-CB7E-4AE9-B650-3F5A549D82EB}" type="datetimeFigureOut">
              <a:rPr lang="en-US" smtClean="0"/>
              <a:t>20-May-20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300BC37-20C8-4B34-8D4D-45D6DFA766CD}" type="slidenum">
              <a:rPr lang="en-US" smtClean="0"/>
              <a:t>‹#›</a:t>
            </a:fld>
            <a:endParaRPr lang="en-US"/>
          </a:p>
        </p:txBody>
      </p:sp>
    </p:spTree>
    <p:extLst>
      <p:ext uri="{BB962C8B-B14F-4D97-AF65-F5344CB8AC3E}">
        <p14:creationId xmlns:p14="http://schemas.microsoft.com/office/powerpoint/2010/main" val="37327264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Good afternoon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Dr.Grace</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Dr.Haider today I will be presenting my final year project the child monitoring system.</a:t>
            </a:r>
          </a:p>
          <a:p>
            <a:endParaRPr lang="en-US" dirty="0"/>
          </a:p>
        </p:txBody>
      </p:sp>
      <p:sp>
        <p:nvSpPr>
          <p:cNvPr id="4" name="Slide Number Placeholder 3"/>
          <p:cNvSpPr>
            <a:spLocks noGrp="1"/>
          </p:cNvSpPr>
          <p:nvPr>
            <p:ph type="sldNum" sz="quarter" idx="5"/>
          </p:nvPr>
        </p:nvSpPr>
        <p:spPr/>
        <p:txBody>
          <a:bodyPr/>
          <a:lstStyle/>
          <a:p>
            <a:fld id="{B300BC37-20C8-4B34-8D4D-45D6DFA766CD}" type="slidenum">
              <a:rPr lang="en-US" smtClean="0"/>
              <a:t>1</a:t>
            </a:fld>
            <a:endParaRPr lang="en-US"/>
          </a:p>
        </p:txBody>
      </p:sp>
    </p:spTree>
    <p:extLst>
      <p:ext uri="{BB962C8B-B14F-4D97-AF65-F5344CB8AC3E}">
        <p14:creationId xmlns:p14="http://schemas.microsoft.com/office/powerpoint/2010/main" val="8497968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So how does it actually work the four sensors which are the light sensor the accelerometer the GPS module and Pulse  sensors act together to determine one of the three activities the child is doing the activities involved are exercising studying and sleeping. Figure 9 shows a flow chart of how this works. </a:t>
            </a:r>
          </a:p>
          <a:p>
            <a:endParaRPr lang="en-US" dirty="0"/>
          </a:p>
        </p:txBody>
      </p:sp>
      <p:sp>
        <p:nvSpPr>
          <p:cNvPr id="4" name="Slide Number Placeholder 3"/>
          <p:cNvSpPr>
            <a:spLocks noGrp="1"/>
          </p:cNvSpPr>
          <p:nvPr>
            <p:ph type="sldNum" sz="quarter" idx="5"/>
          </p:nvPr>
        </p:nvSpPr>
        <p:spPr/>
        <p:txBody>
          <a:bodyPr/>
          <a:lstStyle/>
          <a:p>
            <a:fld id="{B300BC37-20C8-4B34-8D4D-45D6DFA766CD}" type="slidenum">
              <a:rPr lang="en-US" smtClean="0"/>
              <a:t>13</a:t>
            </a:fld>
            <a:endParaRPr lang="en-US"/>
          </a:p>
        </p:txBody>
      </p:sp>
    </p:spTree>
    <p:extLst>
      <p:ext uri="{BB962C8B-B14F-4D97-AF65-F5344CB8AC3E}">
        <p14:creationId xmlns:p14="http://schemas.microsoft.com/office/powerpoint/2010/main" val="41425351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l">
              <a:lnSpc>
                <a:spcPct val="150000"/>
              </a:lnSpc>
              <a:spcBef>
                <a:spcPts val="0"/>
              </a:spcBef>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The table on slide 14 displays a more convenient way to look at this.</a:t>
            </a:r>
          </a:p>
          <a:p>
            <a:pPr marL="0" marR="0" algn="l">
              <a:lnSpc>
                <a:spcPct val="150000"/>
              </a:lnSpc>
              <a:spcBef>
                <a:spcPts val="0"/>
              </a:spcBef>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The activity is sleeping if the light sensor Detects no light the accelerometer is not moving, and the GPS is in the same position and the heart rate is constant.</a:t>
            </a:r>
          </a:p>
          <a:p>
            <a:pPr marL="0" marR="0" algn="l">
              <a:lnSpc>
                <a:spcPct val="150000"/>
              </a:lnSpc>
              <a:spcBef>
                <a:spcPts val="0"/>
              </a:spcBef>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It will show exercising if the light sensor detects light the accelerometer is constantly moving GPS is moving and when heart rate is not constant </a:t>
            </a:r>
          </a:p>
          <a:p>
            <a:pPr marL="0" marR="0" algn="l">
              <a:lnSpc>
                <a:spcPct val="150000"/>
              </a:lnSpc>
              <a:spcBef>
                <a:spcPts val="0"/>
              </a:spcBef>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And finally studying when light sensor detects light the accelerometer is moving GPS is in the same position and the heart rate is constant </a:t>
            </a:r>
          </a:p>
          <a:p>
            <a:endParaRPr lang="en-US" dirty="0"/>
          </a:p>
        </p:txBody>
      </p:sp>
      <p:sp>
        <p:nvSpPr>
          <p:cNvPr id="4" name="Slide Number Placeholder 3"/>
          <p:cNvSpPr>
            <a:spLocks noGrp="1"/>
          </p:cNvSpPr>
          <p:nvPr>
            <p:ph type="sldNum" sz="quarter" idx="5"/>
          </p:nvPr>
        </p:nvSpPr>
        <p:spPr/>
        <p:txBody>
          <a:bodyPr/>
          <a:lstStyle/>
          <a:p>
            <a:fld id="{B300BC37-20C8-4B34-8D4D-45D6DFA766CD}" type="slidenum">
              <a:rPr lang="en-US" smtClean="0"/>
              <a:t>14</a:t>
            </a:fld>
            <a:endParaRPr lang="en-US"/>
          </a:p>
        </p:txBody>
      </p:sp>
    </p:spTree>
    <p:extLst>
      <p:ext uri="{BB962C8B-B14F-4D97-AF65-F5344CB8AC3E}">
        <p14:creationId xmlns:p14="http://schemas.microsoft.com/office/powerpoint/2010/main" val="30298092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Moving on to the parent module This module is an Android application that gets data from the child module. It reads the data and represents it in an organized manner which is easy for the parent to read and understand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How this works is after the Arduino mega gets data from the Sensors it transmits it to a website using the Wi-Fi module and mobile application is used to display information from the web page.</a:t>
            </a:r>
          </a:p>
          <a:p>
            <a:endParaRPr lang="en-US" dirty="0"/>
          </a:p>
        </p:txBody>
      </p:sp>
      <p:sp>
        <p:nvSpPr>
          <p:cNvPr id="4" name="Slide Number Placeholder 3"/>
          <p:cNvSpPr>
            <a:spLocks noGrp="1"/>
          </p:cNvSpPr>
          <p:nvPr>
            <p:ph type="sldNum" sz="quarter" idx="5"/>
          </p:nvPr>
        </p:nvSpPr>
        <p:spPr/>
        <p:txBody>
          <a:bodyPr/>
          <a:lstStyle/>
          <a:p>
            <a:fld id="{B300BC37-20C8-4B34-8D4D-45D6DFA766CD}" type="slidenum">
              <a:rPr lang="en-US" smtClean="0"/>
              <a:t>15</a:t>
            </a:fld>
            <a:endParaRPr lang="en-US"/>
          </a:p>
        </p:txBody>
      </p:sp>
    </p:spTree>
    <p:extLst>
      <p:ext uri="{BB962C8B-B14F-4D97-AF65-F5344CB8AC3E}">
        <p14:creationId xmlns:p14="http://schemas.microsoft.com/office/powerpoint/2010/main" val="15281238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Finally the 3D printed Wi-Fi lamp Will be a furniture that is kept in the house which changes color according to the activity the child is engaged in, so that parents don't always have to check their phone to see the child’s status. How this works is Similar to the parent module, after Gathering child’s data It is transmitted to the lamp using the Wi-Fi module. The lamp also consists off microprocessor and a Wi-Fi module to receive the data. </a:t>
            </a:r>
          </a:p>
          <a:p>
            <a:endParaRPr lang="en-US" dirty="0"/>
          </a:p>
        </p:txBody>
      </p:sp>
      <p:sp>
        <p:nvSpPr>
          <p:cNvPr id="4" name="Slide Number Placeholder 3"/>
          <p:cNvSpPr>
            <a:spLocks noGrp="1"/>
          </p:cNvSpPr>
          <p:nvPr>
            <p:ph type="sldNum" sz="quarter" idx="5"/>
          </p:nvPr>
        </p:nvSpPr>
        <p:spPr/>
        <p:txBody>
          <a:bodyPr/>
          <a:lstStyle/>
          <a:p>
            <a:fld id="{B300BC37-20C8-4B34-8D4D-45D6DFA766CD}" type="slidenum">
              <a:rPr lang="en-US" smtClean="0"/>
              <a:t>16</a:t>
            </a:fld>
            <a:endParaRPr lang="en-US"/>
          </a:p>
        </p:txBody>
      </p:sp>
    </p:spTree>
    <p:extLst>
      <p:ext uri="{BB962C8B-B14F-4D97-AF65-F5344CB8AC3E}">
        <p14:creationId xmlns:p14="http://schemas.microsoft.com/office/powerpoint/2010/main" val="25482421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l">
              <a:lnSpc>
                <a:spcPct val="150000"/>
              </a:lnSpc>
              <a:spcBef>
                <a:spcPts val="0"/>
              </a:spcBef>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Due to the lock down all The Sensors could not be made to work together hence here each sensor Is used separately to show the activity. </a:t>
            </a:r>
          </a:p>
          <a:p>
            <a:pPr marL="0" marR="0" algn="l">
              <a:lnSpc>
                <a:spcPct val="150000"/>
              </a:lnSpc>
              <a:spcBef>
                <a:spcPts val="0"/>
              </a:spcBef>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Starting with the heart rate sensor. Research shows that kids heart rate can be as low as 60 beats per minute during sleeping and as high as 220 beats per minute during physical activity. Using this the heart rate sensor is Programmed to output sleeping when the heart rate is more than 50 and less than 70 beats per minute. similarly studying when heart rate is more than 70 and less than 150 beats per minute and finally exercising when heart rate is more than 150 and less than 230 beats per minute. Figure 15 shows the connection of the heart rate sensor </a:t>
            </a:r>
          </a:p>
          <a:p>
            <a:endParaRPr lang="en-US" dirty="0"/>
          </a:p>
        </p:txBody>
      </p:sp>
      <p:sp>
        <p:nvSpPr>
          <p:cNvPr id="4" name="Slide Number Placeholder 3"/>
          <p:cNvSpPr>
            <a:spLocks noGrp="1"/>
          </p:cNvSpPr>
          <p:nvPr>
            <p:ph type="sldNum" sz="quarter" idx="5"/>
          </p:nvPr>
        </p:nvSpPr>
        <p:spPr/>
        <p:txBody>
          <a:bodyPr/>
          <a:lstStyle/>
          <a:p>
            <a:fld id="{B300BC37-20C8-4B34-8D4D-45D6DFA766CD}" type="slidenum">
              <a:rPr lang="en-US" smtClean="0"/>
              <a:t>18</a:t>
            </a:fld>
            <a:endParaRPr lang="en-US"/>
          </a:p>
        </p:txBody>
      </p:sp>
    </p:spTree>
    <p:extLst>
      <p:ext uri="{BB962C8B-B14F-4D97-AF65-F5344CB8AC3E}">
        <p14:creationId xmlns:p14="http://schemas.microsoft.com/office/powerpoint/2010/main" val="26882893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The light sensor is programmed to decide if the child is sleeping or awake. hence it decides child is sleeping when there is no light and child is awake when it detects light.  Figure 16 shows connections of the light sensor </a:t>
            </a:r>
          </a:p>
          <a:p>
            <a:endParaRPr lang="en-US" dirty="0"/>
          </a:p>
        </p:txBody>
      </p:sp>
      <p:sp>
        <p:nvSpPr>
          <p:cNvPr id="4" name="Slide Number Placeholder 3"/>
          <p:cNvSpPr>
            <a:spLocks noGrp="1"/>
          </p:cNvSpPr>
          <p:nvPr>
            <p:ph type="sldNum" sz="quarter" idx="5"/>
          </p:nvPr>
        </p:nvSpPr>
        <p:spPr/>
        <p:txBody>
          <a:bodyPr/>
          <a:lstStyle/>
          <a:p>
            <a:fld id="{B300BC37-20C8-4B34-8D4D-45D6DFA766CD}" type="slidenum">
              <a:rPr lang="en-US" smtClean="0"/>
              <a:t>19</a:t>
            </a:fld>
            <a:endParaRPr lang="en-US"/>
          </a:p>
        </p:txBody>
      </p:sp>
    </p:spTree>
    <p:extLst>
      <p:ext uri="{BB962C8B-B14F-4D97-AF65-F5344CB8AC3E}">
        <p14:creationId xmlns:p14="http://schemas.microsoft.com/office/powerpoint/2010/main" val="24832247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The MPU module is used mainly to decide if the child is exercising or resting. this is done by detecting if the MPU continues to change in more than one axis. So if there is continuous change in 2 or more of the axis of the MPU then the child is exercising And if there is change in less than two axis’s of the MPU then the child is considered resting. Figure 17 shows the connections of the MPU module.</a:t>
            </a:r>
          </a:p>
          <a:p>
            <a:endParaRPr lang="en-US" dirty="0"/>
          </a:p>
        </p:txBody>
      </p:sp>
      <p:sp>
        <p:nvSpPr>
          <p:cNvPr id="4" name="Slide Number Placeholder 3"/>
          <p:cNvSpPr>
            <a:spLocks noGrp="1"/>
          </p:cNvSpPr>
          <p:nvPr>
            <p:ph type="sldNum" sz="quarter" idx="5"/>
          </p:nvPr>
        </p:nvSpPr>
        <p:spPr/>
        <p:txBody>
          <a:bodyPr/>
          <a:lstStyle/>
          <a:p>
            <a:fld id="{B300BC37-20C8-4B34-8D4D-45D6DFA766CD}" type="slidenum">
              <a:rPr lang="en-US" smtClean="0"/>
              <a:t>20</a:t>
            </a:fld>
            <a:endParaRPr lang="en-US"/>
          </a:p>
        </p:txBody>
      </p:sp>
    </p:spTree>
    <p:extLst>
      <p:ext uri="{BB962C8B-B14F-4D97-AF65-F5344CB8AC3E}">
        <p14:creationId xmlns:p14="http://schemas.microsoft.com/office/powerpoint/2010/main" val="8817277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The GPS module is used to locate the child at any time by providing parents with the coordinates of the child on the mobile app and the Wi-Fi module is used to send the data to the webpage. How this works When the Wi-Fi module is connected to the LAN it creates a web page using the LAN IP so this webpage will display the activity of the child. Figure 18 and 19 shows the connections of the Wi-Fi module and the GPS module.</a:t>
            </a:r>
          </a:p>
          <a:p>
            <a:endParaRPr lang="en-US" dirty="0"/>
          </a:p>
        </p:txBody>
      </p:sp>
      <p:sp>
        <p:nvSpPr>
          <p:cNvPr id="4" name="Slide Number Placeholder 3"/>
          <p:cNvSpPr>
            <a:spLocks noGrp="1"/>
          </p:cNvSpPr>
          <p:nvPr>
            <p:ph type="sldNum" sz="quarter" idx="5"/>
          </p:nvPr>
        </p:nvSpPr>
        <p:spPr/>
        <p:txBody>
          <a:bodyPr/>
          <a:lstStyle/>
          <a:p>
            <a:fld id="{B300BC37-20C8-4B34-8D4D-45D6DFA766CD}" type="slidenum">
              <a:rPr lang="en-US" smtClean="0"/>
              <a:t>21</a:t>
            </a:fld>
            <a:endParaRPr lang="en-US"/>
          </a:p>
        </p:txBody>
      </p:sp>
    </p:spTree>
    <p:extLst>
      <p:ext uri="{BB962C8B-B14F-4D97-AF65-F5344CB8AC3E}">
        <p14:creationId xmlns:p14="http://schemas.microsoft.com/office/powerpoint/2010/main" val="29328491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Coming to the parent module, The Android application represents the data that is displayed on a web page.  The web page was created using HTML on the Arduino IDE. and the application was created using Java on Android studio. figure 20 shows the layout of the Android application.</a:t>
            </a:r>
          </a:p>
          <a:p>
            <a:endParaRPr lang="en-US" dirty="0"/>
          </a:p>
        </p:txBody>
      </p:sp>
      <p:sp>
        <p:nvSpPr>
          <p:cNvPr id="4" name="Slide Number Placeholder 3"/>
          <p:cNvSpPr>
            <a:spLocks noGrp="1"/>
          </p:cNvSpPr>
          <p:nvPr>
            <p:ph type="sldNum" sz="quarter" idx="5"/>
          </p:nvPr>
        </p:nvSpPr>
        <p:spPr/>
        <p:txBody>
          <a:bodyPr/>
          <a:lstStyle/>
          <a:p>
            <a:fld id="{B300BC37-20C8-4B34-8D4D-45D6DFA766CD}" type="slidenum">
              <a:rPr lang="en-US" smtClean="0"/>
              <a:t>22</a:t>
            </a:fld>
            <a:endParaRPr lang="en-US"/>
          </a:p>
        </p:txBody>
      </p:sp>
    </p:spTree>
    <p:extLst>
      <p:ext uri="{BB962C8B-B14F-4D97-AF65-F5344CB8AC3E}">
        <p14:creationId xmlns:p14="http://schemas.microsoft.com/office/powerpoint/2010/main" val="22866938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And finally coming to the 3D printed Wi-Fi lamp a simulation was created that would show different colors for the different activities the child is engaged in. as shown on Figure 21, 22 and 23. Red light when child is exercising, blue when sleeping and green when studying. </a:t>
            </a:r>
          </a:p>
          <a:p>
            <a:endParaRPr lang="en-US" dirty="0"/>
          </a:p>
        </p:txBody>
      </p:sp>
      <p:sp>
        <p:nvSpPr>
          <p:cNvPr id="4" name="Slide Number Placeholder 3"/>
          <p:cNvSpPr>
            <a:spLocks noGrp="1"/>
          </p:cNvSpPr>
          <p:nvPr>
            <p:ph type="sldNum" sz="quarter" idx="5"/>
          </p:nvPr>
        </p:nvSpPr>
        <p:spPr/>
        <p:txBody>
          <a:bodyPr/>
          <a:lstStyle/>
          <a:p>
            <a:fld id="{B300BC37-20C8-4B34-8D4D-45D6DFA766CD}" type="slidenum">
              <a:rPr lang="en-US" smtClean="0"/>
              <a:t>23</a:t>
            </a:fld>
            <a:endParaRPr lang="en-US"/>
          </a:p>
        </p:txBody>
      </p:sp>
    </p:spTree>
    <p:extLst>
      <p:ext uri="{BB962C8B-B14F-4D97-AF65-F5344CB8AC3E}">
        <p14:creationId xmlns:p14="http://schemas.microsoft.com/office/powerpoint/2010/main" val="16496006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Slide 2 shows the table of contents starting with the introduction where I will be talking about the problem statement and the aim and objectives of the project. Moving onto Literature review where I will be giving some examples of similar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iot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projects. Then the methodology where I will be talking about how the project is be conducted. Continuing to talk about the outputs achieved in the results and analysis section. And finally going through, conclusion and reference.</a:t>
            </a:r>
          </a:p>
          <a:p>
            <a:endParaRPr lang="en-US" dirty="0"/>
          </a:p>
        </p:txBody>
      </p:sp>
      <p:sp>
        <p:nvSpPr>
          <p:cNvPr id="4" name="Slide Number Placeholder 3"/>
          <p:cNvSpPr>
            <a:spLocks noGrp="1"/>
          </p:cNvSpPr>
          <p:nvPr>
            <p:ph type="sldNum" sz="quarter" idx="5"/>
          </p:nvPr>
        </p:nvSpPr>
        <p:spPr/>
        <p:txBody>
          <a:bodyPr/>
          <a:lstStyle/>
          <a:p>
            <a:fld id="{B300BC37-20C8-4B34-8D4D-45D6DFA766CD}" type="slidenum">
              <a:rPr lang="en-US" smtClean="0"/>
              <a:t>2</a:t>
            </a:fld>
            <a:endParaRPr lang="en-US"/>
          </a:p>
        </p:txBody>
      </p:sp>
    </p:spTree>
    <p:extLst>
      <p:ext uri="{BB962C8B-B14F-4D97-AF65-F5344CB8AC3E}">
        <p14:creationId xmlns:p14="http://schemas.microsoft.com/office/powerpoint/2010/main" val="304990212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l">
              <a:lnSpc>
                <a:spcPct val="150000"/>
              </a:lnSpc>
              <a:spcBef>
                <a:spcPts val="0"/>
              </a:spcBef>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Lastly moving on to the Conclusion the overall aim and objectives of the project were achieved But they do have some limitations for example the product size Is too big so it will be difficult moving Around when attached to the child .and the system only works within a local area network.</a:t>
            </a:r>
          </a:p>
          <a:p>
            <a:pPr marL="0" marR="0" algn="l">
              <a:lnSpc>
                <a:spcPct val="150000"/>
              </a:lnSpc>
              <a:spcBef>
                <a:spcPts val="0"/>
              </a:spcBef>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Compared to other projects this project shows that the child is healthy and safe, and this Makes it easy for parents to track and monitor the health and safety of the child.</a:t>
            </a:r>
          </a:p>
          <a:p>
            <a:endParaRPr lang="en-US" dirty="0"/>
          </a:p>
        </p:txBody>
      </p:sp>
      <p:sp>
        <p:nvSpPr>
          <p:cNvPr id="4" name="Slide Number Placeholder 3"/>
          <p:cNvSpPr>
            <a:spLocks noGrp="1"/>
          </p:cNvSpPr>
          <p:nvPr>
            <p:ph type="sldNum" sz="quarter" idx="5"/>
          </p:nvPr>
        </p:nvSpPr>
        <p:spPr/>
        <p:txBody>
          <a:bodyPr/>
          <a:lstStyle/>
          <a:p>
            <a:fld id="{B300BC37-20C8-4B34-8D4D-45D6DFA766CD}" type="slidenum">
              <a:rPr lang="en-US" smtClean="0"/>
              <a:t>25</a:t>
            </a:fld>
            <a:endParaRPr lang="en-US"/>
          </a:p>
        </p:txBody>
      </p:sp>
    </p:spTree>
    <p:extLst>
      <p:ext uri="{BB962C8B-B14F-4D97-AF65-F5344CB8AC3E}">
        <p14:creationId xmlns:p14="http://schemas.microsoft.com/office/powerpoint/2010/main" val="13642485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Slide 26 shows some of the reference used in this presentation.</a:t>
            </a:r>
          </a:p>
          <a:p>
            <a:endParaRPr lang="en-US" dirty="0"/>
          </a:p>
        </p:txBody>
      </p:sp>
      <p:sp>
        <p:nvSpPr>
          <p:cNvPr id="4" name="Slide Number Placeholder 3"/>
          <p:cNvSpPr>
            <a:spLocks noGrp="1"/>
          </p:cNvSpPr>
          <p:nvPr>
            <p:ph type="sldNum" sz="quarter" idx="5"/>
          </p:nvPr>
        </p:nvSpPr>
        <p:spPr/>
        <p:txBody>
          <a:bodyPr/>
          <a:lstStyle/>
          <a:p>
            <a:fld id="{B300BC37-20C8-4B34-8D4D-45D6DFA766CD}" type="slidenum">
              <a:rPr lang="en-US" smtClean="0"/>
              <a:t>26</a:t>
            </a:fld>
            <a:endParaRPr lang="en-US"/>
          </a:p>
        </p:txBody>
      </p:sp>
    </p:spTree>
    <p:extLst>
      <p:ext uri="{BB962C8B-B14F-4D97-AF65-F5344CB8AC3E}">
        <p14:creationId xmlns:p14="http://schemas.microsoft.com/office/powerpoint/2010/main" val="36423978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This comes to the end of the presentation thank you for your time.  </a:t>
            </a:r>
          </a:p>
          <a:p>
            <a:endParaRPr lang="en-US" dirty="0"/>
          </a:p>
        </p:txBody>
      </p:sp>
      <p:sp>
        <p:nvSpPr>
          <p:cNvPr id="4" name="Slide Number Placeholder 3"/>
          <p:cNvSpPr>
            <a:spLocks noGrp="1"/>
          </p:cNvSpPr>
          <p:nvPr>
            <p:ph type="sldNum" sz="quarter" idx="5"/>
          </p:nvPr>
        </p:nvSpPr>
        <p:spPr/>
        <p:txBody>
          <a:bodyPr/>
          <a:lstStyle/>
          <a:p>
            <a:fld id="{B300BC37-20C8-4B34-8D4D-45D6DFA766CD}" type="slidenum">
              <a:rPr lang="en-US" smtClean="0"/>
              <a:t>27</a:t>
            </a:fld>
            <a:endParaRPr lang="en-US"/>
          </a:p>
        </p:txBody>
      </p:sp>
    </p:spTree>
    <p:extLst>
      <p:ext uri="{BB962C8B-B14F-4D97-AF65-F5344CB8AC3E}">
        <p14:creationId xmlns:p14="http://schemas.microsoft.com/office/powerpoint/2010/main" val="11886144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Starting off with the introduction: the problem statement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Parents can only be satisfied when they are assured that the child can grow in a safe environment and to be convinced that the child is healthy and protected. As the world is rapidly developing the number of children living in cities are significantly increasing.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B300BC37-20C8-4B34-8D4D-45D6DFA766CD}" type="slidenum">
              <a:rPr lang="en-US" smtClean="0"/>
              <a:t>4</a:t>
            </a:fld>
            <a:endParaRPr lang="en-US"/>
          </a:p>
        </p:txBody>
      </p:sp>
    </p:spTree>
    <p:extLst>
      <p:ext uri="{BB962C8B-B14F-4D97-AF65-F5344CB8AC3E}">
        <p14:creationId xmlns:p14="http://schemas.microsoft.com/office/powerpoint/2010/main" val="14625495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From the global missing children network website Figure 2 shows the estimate of missing children per year in some of the countries .As you can see UK has estimated about 110,000 children missing every year and United States which is approximately 4 times of that.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Missing children isn't the only concern for parents.</a:t>
            </a:r>
          </a:p>
          <a:p>
            <a:pPr marL="0" marR="0" algn="l">
              <a:lnSpc>
                <a:spcPct val="150000"/>
              </a:lnSpc>
              <a:spcBef>
                <a:spcPts val="0"/>
              </a:spcBef>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A report by the World Health Organization concludes 80% of children between the ages of 11 and 17 are not physically active enough. This also brings concern to the health aspect for the child   </a:t>
            </a:r>
          </a:p>
          <a:p>
            <a:pPr marL="0" marR="0" algn="l">
              <a:lnSpc>
                <a:spcPct val="150000"/>
              </a:lnSpc>
              <a:spcBef>
                <a:spcPts val="0"/>
              </a:spcBef>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But busy parents cannot be monitoring the child's activity 24/7 in this busy fast pacing world.  </a:t>
            </a:r>
          </a:p>
          <a:p>
            <a:pPr marL="0" marR="0" algn="l">
              <a:lnSpc>
                <a:spcPct val="150000"/>
              </a:lnSpc>
              <a:spcBef>
                <a:spcPts val="0"/>
              </a:spcBef>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Hence This project has been conducted to overcome some of these worries.</a:t>
            </a:r>
          </a:p>
          <a:p>
            <a:endParaRPr lang="en-US" dirty="0"/>
          </a:p>
        </p:txBody>
      </p:sp>
      <p:sp>
        <p:nvSpPr>
          <p:cNvPr id="4" name="Slide Number Placeholder 3"/>
          <p:cNvSpPr>
            <a:spLocks noGrp="1"/>
          </p:cNvSpPr>
          <p:nvPr>
            <p:ph type="sldNum" sz="quarter" idx="5"/>
          </p:nvPr>
        </p:nvSpPr>
        <p:spPr/>
        <p:txBody>
          <a:bodyPr/>
          <a:lstStyle/>
          <a:p>
            <a:fld id="{B300BC37-20C8-4B34-8D4D-45D6DFA766CD}" type="slidenum">
              <a:rPr lang="en-US" smtClean="0"/>
              <a:t>5</a:t>
            </a:fld>
            <a:endParaRPr lang="en-US"/>
          </a:p>
        </p:txBody>
      </p:sp>
    </p:spTree>
    <p:extLst>
      <p:ext uri="{BB962C8B-B14F-4D97-AF65-F5344CB8AC3E}">
        <p14:creationId xmlns:p14="http://schemas.microsoft.com/office/powerpoint/2010/main" val="36460385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l">
              <a:lnSpc>
                <a:spcPct val="150000"/>
              </a:lnSpc>
              <a:spcBef>
                <a:spcPts val="0"/>
              </a:spcBef>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The aim of this project is to design and develop a system That helps parents to monitor the activities of their child.</a:t>
            </a:r>
          </a:p>
          <a:p>
            <a:pPr marL="0" marR="0" algn="l">
              <a:lnSpc>
                <a:spcPct val="150000"/>
              </a:lnSpc>
              <a:spcBef>
                <a:spcPts val="0"/>
              </a:spcBef>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And the objectives are to develop a device that gathers and transmits data from the child. And develop a mobile application for the parents to easily view the child status .and finally make a Lamp which represents the child status through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differrent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colors when Parent is at home.</a:t>
            </a:r>
          </a:p>
          <a:p>
            <a:endParaRPr lang="en-US" dirty="0"/>
          </a:p>
        </p:txBody>
      </p:sp>
      <p:sp>
        <p:nvSpPr>
          <p:cNvPr id="4" name="Slide Number Placeholder 3"/>
          <p:cNvSpPr>
            <a:spLocks noGrp="1"/>
          </p:cNvSpPr>
          <p:nvPr>
            <p:ph type="sldNum" sz="quarter" idx="5"/>
          </p:nvPr>
        </p:nvSpPr>
        <p:spPr/>
        <p:txBody>
          <a:bodyPr/>
          <a:lstStyle/>
          <a:p>
            <a:fld id="{B300BC37-20C8-4B34-8D4D-45D6DFA766CD}" type="slidenum">
              <a:rPr lang="en-US" smtClean="0"/>
              <a:t>6</a:t>
            </a:fld>
            <a:endParaRPr lang="en-US"/>
          </a:p>
        </p:txBody>
      </p:sp>
    </p:spTree>
    <p:extLst>
      <p:ext uri="{BB962C8B-B14F-4D97-AF65-F5344CB8AC3E}">
        <p14:creationId xmlns:p14="http://schemas.microsoft.com/office/powerpoint/2010/main" val="5954686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l">
              <a:lnSpc>
                <a:spcPct val="150000"/>
              </a:lnSpc>
              <a:spcBef>
                <a:spcPts val="0"/>
              </a:spcBef>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Moving on to the literature review here are some similar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iot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based monitoring system projects </a:t>
            </a:r>
          </a:p>
          <a:p>
            <a:pPr marL="0" marR="0" algn="l">
              <a:lnSpc>
                <a:spcPct val="150000"/>
              </a:lnSpc>
              <a:spcBef>
                <a:spcPts val="0"/>
              </a:spcBef>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Hybrid model on child security and activity is a monitoring system that monitors alcohol and smoke level surrounding a child. The system consists of a smoke sensor alcohol smell sensor and a blood pressure sensor to check whether the child is in any abnormal condition. If the child is in danger the parent will receive a notification on their phone regarding it. Figure 3 shows a model of this monitoring system.  </a:t>
            </a:r>
          </a:p>
          <a:p>
            <a:endParaRPr lang="en-US" dirty="0"/>
          </a:p>
        </p:txBody>
      </p:sp>
      <p:sp>
        <p:nvSpPr>
          <p:cNvPr id="4" name="Slide Number Placeholder 3"/>
          <p:cNvSpPr>
            <a:spLocks noGrp="1"/>
          </p:cNvSpPr>
          <p:nvPr>
            <p:ph type="sldNum" sz="quarter" idx="5"/>
          </p:nvPr>
        </p:nvSpPr>
        <p:spPr/>
        <p:txBody>
          <a:bodyPr/>
          <a:lstStyle/>
          <a:p>
            <a:fld id="{B300BC37-20C8-4B34-8D4D-45D6DFA766CD}" type="slidenum">
              <a:rPr lang="en-US" smtClean="0"/>
              <a:t>8</a:t>
            </a:fld>
            <a:endParaRPr lang="en-US"/>
          </a:p>
        </p:txBody>
      </p:sp>
    </p:spTree>
    <p:extLst>
      <p:ext uri="{BB962C8B-B14F-4D97-AF65-F5344CB8AC3E}">
        <p14:creationId xmlns:p14="http://schemas.microsoft.com/office/powerpoint/2010/main" val="17859836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l">
              <a:lnSpc>
                <a:spcPct val="150000"/>
              </a:lnSpc>
              <a:spcBef>
                <a:spcPts val="0"/>
              </a:spcBef>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Child safety monitoring system based on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iot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this project consists of many different sensors to monitor the child. the sensors include Temperature sensor pulse sensor a camera GSM module and a GPS module. For this project a specific boundary is set around the device and if this device leaves the premise parents will be notified Through an application </a:t>
            </a:r>
          </a:p>
          <a:p>
            <a:r>
              <a:rPr lang="en-US" sz="1800" dirty="0">
                <a:effectLst/>
                <a:latin typeface="Times New Roman" panose="02020603050405020304" pitchFamily="18" charset="0"/>
                <a:ea typeface="Calibri" panose="020F0502020204030204" pitchFamily="34" charset="0"/>
              </a:rPr>
              <a:t>and furthermore this module can take child’s Temperature and pulse readings. Figure 4 shows How the modules are connected in the system.</a:t>
            </a:r>
            <a:endParaRPr lang="en-US" dirty="0"/>
          </a:p>
        </p:txBody>
      </p:sp>
      <p:sp>
        <p:nvSpPr>
          <p:cNvPr id="4" name="Slide Number Placeholder 3"/>
          <p:cNvSpPr>
            <a:spLocks noGrp="1"/>
          </p:cNvSpPr>
          <p:nvPr>
            <p:ph type="sldNum" sz="quarter" idx="5"/>
          </p:nvPr>
        </p:nvSpPr>
        <p:spPr/>
        <p:txBody>
          <a:bodyPr/>
          <a:lstStyle/>
          <a:p>
            <a:fld id="{B300BC37-20C8-4B34-8D4D-45D6DFA766CD}" type="slidenum">
              <a:rPr lang="en-US" smtClean="0"/>
              <a:t>9</a:t>
            </a:fld>
            <a:endParaRPr lang="en-US"/>
          </a:p>
        </p:txBody>
      </p:sp>
    </p:spTree>
    <p:extLst>
      <p:ext uri="{BB962C8B-B14F-4D97-AF65-F5344CB8AC3E}">
        <p14:creationId xmlns:p14="http://schemas.microsoft.com/office/powerpoint/2010/main" val="10717329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Now let us look at the methodology of this project. the system consists of three main parts the child module the parent module and the 3D printed by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WIfi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lamp and all these modules are interconnected using a local area network. figure 6 show us a basic representation of this system.</a:t>
            </a:r>
          </a:p>
          <a:p>
            <a:endParaRPr lang="en-US" dirty="0"/>
          </a:p>
        </p:txBody>
      </p:sp>
      <p:sp>
        <p:nvSpPr>
          <p:cNvPr id="4" name="Slide Number Placeholder 3"/>
          <p:cNvSpPr>
            <a:spLocks noGrp="1"/>
          </p:cNvSpPr>
          <p:nvPr>
            <p:ph type="sldNum" sz="quarter" idx="5"/>
          </p:nvPr>
        </p:nvSpPr>
        <p:spPr/>
        <p:txBody>
          <a:bodyPr/>
          <a:lstStyle/>
          <a:p>
            <a:fld id="{B300BC37-20C8-4B34-8D4D-45D6DFA766CD}" type="slidenum">
              <a:rPr lang="en-US" smtClean="0"/>
              <a:t>11</a:t>
            </a:fld>
            <a:endParaRPr lang="en-US"/>
          </a:p>
        </p:txBody>
      </p:sp>
    </p:spTree>
    <p:extLst>
      <p:ext uri="{BB962C8B-B14F-4D97-AF65-F5344CB8AC3E}">
        <p14:creationId xmlns:p14="http://schemas.microsoft.com/office/powerpoint/2010/main" val="9281598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Times New Roman" panose="02020603050405020304" pitchFamily="18" charset="0"/>
                <a:ea typeface="Calibri" panose="020F0502020204030204" pitchFamily="34" charset="0"/>
              </a:rPr>
              <a:t>Let's start by looking at the child module This module is attached to the child and it involves various number of sensors which gather data from the child such as location and activity of the child. After gathering required data, it sends this data to the parent module when required. the devices used in this module are an accelerometer a light sensor a Wi-Fi module a heart rate sensor A GPS module and an Arduino mega as the microcontroller further  Lithium ion batteries are added to make the system portable. Figure 7 shows the block diagram of the child module and Figure 8 shows the components used.</a:t>
            </a:r>
            <a:endParaRPr lang="en-US" dirty="0"/>
          </a:p>
        </p:txBody>
      </p:sp>
      <p:sp>
        <p:nvSpPr>
          <p:cNvPr id="4" name="Slide Number Placeholder 3"/>
          <p:cNvSpPr>
            <a:spLocks noGrp="1"/>
          </p:cNvSpPr>
          <p:nvPr>
            <p:ph type="sldNum" sz="quarter" idx="5"/>
          </p:nvPr>
        </p:nvSpPr>
        <p:spPr/>
        <p:txBody>
          <a:bodyPr/>
          <a:lstStyle/>
          <a:p>
            <a:fld id="{B300BC37-20C8-4B34-8D4D-45D6DFA766CD}" type="slidenum">
              <a:rPr lang="en-US" smtClean="0"/>
              <a:t>12</a:t>
            </a:fld>
            <a:endParaRPr lang="en-US"/>
          </a:p>
        </p:txBody>
      </p:sp>
    </p:spTree>
    <p:extLst>
      <p:ext uri="{BB962C8B-B14F-4D97-AF65-F5344CB8AC3E}">
        <p14:creationId xmlns:p14="http://schemas.microsoft.com/office/powerpoint/2010/main" val="37614161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D510E784-54B2-44FD-A613-FA5B84A72176}" type="datetimeFigureOut">
              <a:rPr lang="en-US" smtClean="0"/>
              <a:t>20-May-20</a:t>
            </a:fld>
            <a:endParaRPr lang="en-US"/>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84C9EBE5-99DD-4A47-AB67-173399EFC851}" type="slidenum">
              <a:rPr lang="en-US" smtClean="0"/>
              <a:t>‹#›</a:t>
            </a:fld>
            <a:endParaRPr lang="en-US"/>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extLst>
      <p:ext uri="{BB962C8B-B14F-4D97-AF65-F5344CB8AC3E}">
        <p14:creationId xmlns:p14="http://schemas.microsoft.com/office/powerpoint/2010/main" val="1826320628"/>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510E784-54B2-44FD-A613-FA5B84A72176}" type="datetimeFigureOut">
              <a:rPr lang="en-US" smtClean="0"/>
              <a:t>20-May-20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4C9EBE5-99DD-4A47-AB67-173399EFC851}" type="slidenum">
              <a:rPr lang="en-US" smtClean="0"/>
              <a:t>‹#›</a:t>
            </a:fld>
            <a:endParaRPr lang="en-US"/>
          </a:p>
        </p:txBody>
      </p:sp>
    </p:spTree>
    <p:extLst>
      <p:ext uri="{BB962C8B-B14F-4D97-AF65-F5344CB8AC3E}">
        <p14:creationId xmlns:p14="http://schemas.microsoft.com/office/powerpoint/2010/main" val="3456666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510E784-54B2-44FD-A613-FA5B84A72176}" type="datetimeFigureOut">
              <a:rPr lang="en-US" smtClean="0"/>
              <a:t>20-May-20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4C9EBE5-99DD-4A47-AB67-173399EFC851}" type="slidenum">
              <a:rPr lang="en-US" smtClean="0"/>
              <a:t>‹#›</a:t>
            </a:fld>
            <a:endParaRPr lang="en-US"/>
          </a:p>
        </p:txBody>
      </p:sp>
    </p:spTree>
    <p:extLst>
      <p:ext uri="{BB962C8B-B14F-4D97-AF65-F5344CB8AC3E}">
        <p14:creationId xmlns:p14="http://schemas.microsoft.com/office/powerpoint/2010/main" val="1055247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510E784-54B2-44FD-A613-FA5B84A72176}" type="datetimeFigureOut">
              <a:rPr lang="en-US" smtClean="0"/>
              <a:t>20-May-20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4C9EBE5-99DD-4A47-AB67-173399EFC851}" type="slidenum">
              <a:rPr lang="en-US" smtClean="0"/>
              <a:t>‹#›</a:t>
            </a:fld>
            <a:endParaRPr lang="en-US"/>
          </a:p>
        </p:txBody>
      </p:sp>
    </p:spTree>
    <p:extLst>
      <p:ext uri="{BB962C8B-B14F-4D97-AF65-F5344CB8AC3E}">
        <p14:creationId xmlns:p14="http://schemas.microsoft.com/office/powerpoint/2010/main" val="34754432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D510E784-54B2-44FD-A613-FA5B84A72176}" type="datetimeFigureOut">
              <a:rPr lang="en-US" smtClean="0"/>
              <a:t>20-May-20</a:t>
            </a:fld>
            <a:endParaRPr lang="en-US"/>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84C9EBE5-99DD-4A47-AB67-173399EFC851}" type="slidenum">
              <a:rPr lang="en-US" smtClean="0"/>
              <a:t>‹#›</a:t>
            </a:fld>
            <a:endParaRPr lang="en-US"/>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extLst>
      <p:ext uri="{BB962C8B-B14F-4D97-AF65-F5344CB8AC3E}">
        <p14:creationId xmlns:p14="http://schemas.microsoft.com/office/powerpoint/2010/main" val="745699837"/>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510E784-54B2-44FD-A613-FA5B84A72176}" type="datetimeFigureOut">
              <a:rPr lang="en-US" smtClean="0"/>
              <a:t>20-May-20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4C9EBE5-99DD-4A47-AB67-173399EFC851}" type="slidenum">
              <a:rPr lang="en-US" smtClean="0"/>
              <a:t>‹#›</a:t>
            </a:fld>
            <a:endParaRPr lang="en-US"/>
          </a:p>
        </p:txBody>
      </p:sp>
    </p:spTree>
    <p:extLst>
      <p:ext uri="{BB962C8B-B14F-4D97-AF65-F5344CB8AC3E}">
        <p14:creationId xmlns:p14="http://schemas.microsoft.com/office/powerpoint/2010/main" val="35533555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510E784-54B2-44FD-A613-FA5B84A72176}" type="datetimeFigureOut">
              <a:rPr lang="en-US" smtClean="0"/>
              <a:t>20-May-20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4C9EBE5-99DD-4A47-AB67-173399EFC851}" type="slidenum">
              <a:rPr lang="en-US" smtClean="0"/>
              <a:t>‹#›</a:t>
            </a:fld>
            <a:endParaRPr lang="en-US"/>
          </a:p>
        </p:txBody>
      </p:sp>
    </p:spTree>
    <p:extLst>
      <p:ext uri="{BB962C8B-B14F-4D97-AF65-F5344CB8AC3E}">
        <p14:creationId xmlns:p14="http://schemas.microsoft.com/office/powerpoint/2010/main" val="20792483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510E784-54B2-44FD-A613-FA5B84A72176}" type="datetimeFigureOut">
              <a:rPr lang="en-US" smtClean="0"/>
              <a:t>20-May-20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4C9EBE5-99DD-4A47-AB67-173399EFC851}" type="slidenum">
              <a:rPr lang="en-US" smtClean="0"/>
              <a:t>‹#›</a:t>
            </a:fld>
            <a:endParaRPr lang="en-US"/>
          </a:p>
        </p:txBody>
      </p:sp>
    </p:spTree>
    <p:extLst>
      <p:ext uri="{BB962C8B-B14F-4D97-AF65-F5344CB8AC3E}">
        <p14:creationId xmlns:p14="http://schemas.microsoft.com/office/powerpoint/2010/main" val="35018992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510E784-54B2-44FD-A613-FA5B84A72176}" type="datetimeFigureOut">
              <a:rPr lang="en-US" smtClean="0"/>
              <a:t>20-May-20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4C9EBE5-99DD-4A47-AB67-173399EFC851}" type="slidenum">
              <a:rPr lang="en-US" smtClean="0"/>
              <a:t>‹#›</a:t>
            </a:fld>
            <a:endParaRPr lang="en-US"/>
          </a:p>
        </p:txBody>
      </p:sp>
    </p:spTree>
    <p:extLst>
      <p:ext uri="{BB962C8B-B14F-4D97-AF65-F5344CB8AC3E}">
        <p14:creationId xmlns:p14="http://schemas.microsoft.com/office/powerpoint/2010/main" val="42297845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D510E784-54B2-44FD-A613-FA5B84A72176}" type="datetimeFigureOut">
              <a:rPr lang="en-US" smtClean="0"/>
              <a:t>20-May-20</a:t>
            </a:fld>
            <a:endParaRPr lang="en-US"/>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84C9EBE5-99DD-4A47-AB67-173399EFC851}" type="slidenum">
              <a:rPr lang="en-US" smtClean="0"/>
              <a:t>‹#›</a:t>
            </a:fld>
            <a:endParaRPr lang="en-US"/>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9972418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D510E784-54B2-44FD-A613-FA5B84A72176}" type="datetimeFigureOut">
              <a:rPr lang="en-US" smtClean="0"/>
              <a:t>20-May-20</a:t>
            </a:fld>
            <a:endParaRPr lang="en-US"/>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84C9EBE5-99DD-4A47-AB67-173399EFC851}" type="slidenum">
              <a:rPr lang="en-US" smtClean="0"/>
              <a:t>‹#›</a:t>
            </a:fld>
            <a:endParaRPr lang="en-US"/>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941452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D510E784-54B2-44FD-A613-FA5B84A72176}" type="datetimeFigureOut">
              <a:rPr lang="en-US" smtClean="0"/>
              <a:t>20-May-20</a:t>
            </a:fld>
            <a:endParaRPr lang="en-US"/>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84C9EBE5-99DD-4A47-AB67-173399EFC851}" type="slidenum">
              <a:rPr lang="en-US" smtClean="0"/>
              <a:t>‹#›</a:t>
            </a:fld>
            <a:endParaRPr lang="en-US"/>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16130053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jpeg"/></Relationships>
</file>

<file path=ppt/slides/_rels/slide1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17.jpeg"/><Relationship Id="rId4" Type="http://schemas.openxmlformats.org/officeDocument/2006/relationships/image" Target="../media/image14.jpe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s://globalmissingkids.org/awareness/missing-children-statistics/"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hyperlink" Target="https://www.healthline.com/health-news/children-around-the-world-dont-get-enough-exercise" TargetMode="Externa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C735CA4-0DEE-4FD7-9B04-833C89BE0B18}"/>
              </a:ext>
            </a:extLst>
          </p:cNvPr>
          <p:cNvSpPr>
            <a:spLocks noGrp="1"/>
          </p:cNvSpPr>
          <p:nvPr>
            <p:ph type="ctrTitle"/>
          </p:nvPr>
        </p:nvSpPr>
        <p:spPr>
          <a:xfrm>
            <a:off x="1915385" y="2582943"/>
            <a:ext cx="8361229" cy="1190165"/>
          </a:xfrm>
        </p:spPr>
        <p:txBody>
          <a:bodyPr/>
          <a:lstStyle/>
          <a:p>
            <a:r>
              <a:rPr lang="en-US" dirty="0">
                <a:latin typeface="Bahnschrift Condensed" panose="020B0502040204020203" pitchFamily="34" charset="0"/>
              </a:rPr>
              <a:t>Child Monitoring System </a:t>
            </a:r>
          </a:p>
        </p:txBody>
      </p:sp>
      <p:sp>
        <p:nvSpPr>
          <p:cNvPr id="5" name="Subtitle 4">
            <a:extLst>
              <a:ext uri="{FF2B5EF4-FFF2-40B4-BE49-F238E27FC236}">
                <a16:creationId xmlns:a16="http://schemas.microsoft.com/office/drawing/2014/main" id="{60794598-602B-4D37-8CDD-88E4A5F210CE}"/>
              </a:ext>
            </a:extLst>
          </p:cNvPr>
          <p:cNvSpPr>
            <a:spLocks noGrp="1"/>
          </p:cNvSpPr>
          <p:nvPr>
            <p:ph type="subTitle" idx="1"/>
          </p:nvPr>
        </p:nvSpPr>
        <p:spPr>
          <a:xfrm>
            <a:off x="2680163" y="4979536"/>
            <a:ext cx="6831673" cy="539521"/>
          </a:xfrm>
        </p:spPr>
        <p:txBody>
          <a:bodyPr/>
          <a:lstStyle/>
          <a:p>
            <a:r>
              <a:rPr lang="en-US" dirty="0"/>
              <a:t>By: Santhosh Kanaga Sabapathy</a:t>
            </a:r>
          </a:p>
        </p:txBody>
      </p:sp>
      <p:sp>
        <p:nvSpPr>
          <p:cNvPr id="6" name="Subtitle 4">
            <a:extLst>
              <a:ext uri="{FF2B5EF4-FFF2-40B4-BE49-F238E27FC236}">
                <a16:creationId xmlns:a16="http://schemas.microsoft.com/office/drawing/2014/main" id="{3EBC2ED6-048C-49C0-8C4E-67EF217B2122}"/>
              </a:ext>
            </a:extLst>
          </p:cNvPr>
          <p:cNvSpPr txBox="1">
            <a:spLocks/>
          </p:cNvSpPr>
          <p:nvPr/>
        </p:nvSpPr>
        <p:spPr>
          <a:xfrm>
            <a:off x="2680161" y="1407934"/>
            <a:ext cx="6831673" cy="539521"/>
          </a:xfrm>
          <a:prstGeom prst="rect">
            <a:avLst/>
          </a:prstGeom>
        </p:spPr>
        <p:txBody>
          <a:bodyPr vert="horz" lIns="91440" tIns="45720" rIns="91440" bIns="45720" rtlCol="0">
            <a:normAutofit/>
          </a:bodyPr>
          <a:lstStyle>
            <a:lvl1pPr marL="0" indent="0" algn="ctr" defTabSz="914400" rtl="0" eaLnBrk="1" latinLnBrk="0" hangingPunct="1">
              <a:lnSpc>
                <a:spcPct val="112000"/>
              </a:lnSpc>
              <a:spcBef>
                <a:spcPts val="0"/>
              </a:spcBef>
              <a:spcAft>
                <a:spcPts val="0"/>
              </a:spcAft>
              <a:buFont typeface="Franklin Gothic Book" panose="020B0503020102020204" pitchFamily="34" charset="0"/>
              <a:buNone/>
              <a:defRPr sz="2300" kern="1200" baseline="0">
                <a:solidFill>
                  <a:schemeClr val="tx2"/>
                </a:solidFill>
                <a:latin typeface="+mn-lt"/>
                <a:ea typeface="+mn-ea"/>
                <a:cs typeface="+mn-cs"/>
              </a:defRPr>
            </a:lvl1pPr>
            <a:lvl2pPr marL="457200" indent="0" algn="ctr" defTabSz="914400" rtl="0" eaLnBrk="1" latinLnBrk="0" hangingPunct="1">
              <a:lnSpc>
                <a:spcPct val="94000"/>
              </a:lnSpc>
              <a:spcBef>
                <a:spcPts val="500"/>
              </a:spcBef>
              <a:spcAft>
                <a:spcPts val="200"/>
              </a:spcAft>
              <a:buFont typeface="Franklin Gothic Book" panose="020B0503020102020204" pitchFamily="34" charset="0"/>
              <a:buNone/>
              <a:defRPr sz="2000" i="1" kern="1200" baseline="0">
                <a:solidFill>
                  <a:schemeClr val="tx2"/>
                </a:solidFill>
                <a:latin typeface="+mn-lt"/>
                <a:ea typeface="+mn-ea"/>
                <a:cs typeface="+mn-cs"/>
              </a:defRPr>
            </a:lvl2pPr>
            <a:lvl3pPr marL="914400" indent="0" algn="ctr" defTabSz="914400" rtl="0" eaLnBrk="1" latinLnBrk="0" hangingPunct="1">
              <a:lnSpc>
                <a:spcPct val="94000"/>
              </a:lnSpc>
              <a:spcBef>
                <a:spcPts val="500"/>
              </a:spcBef>
              <a:spcAft>
                <a:spcPts val="200"/>
              </a:spcAft>
              <a:buFont typeface="Franklin Gothic Book" panose="020B0503020102020204" pitchFamily="34" charset="0"/>
              <a:buNone/>
              <a:defRPr sz="1800" kern="1200" baseline="0">
                <a:solidFill>
                  <a:schemeClr val="tx2"/>
                </a:solidFill>
                <a:latin typeface="+mn-lt"/>
                <a:ea typeface="+mn-ea"/>
                <a:cs typeface="+mn-cs"/>
              </a:defRPr>
            </a:lvl3pPr>
            <a:lvl4pPr marL="13716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4pPr>
            <a:lvl5pPr marL="18288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5pPr>
            <a:lvl6pPr marL="22860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6pPr>
            <a:lvl7pPr marL="27432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7pPr>
            <a:lvl8pPr marL="32004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8pPr>
            <a:lvl9pPr marL="36576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9pPr>
          </a:lstStyle>
          <a:p>
            <a:r>
              <a:rPr lang="en-US" dirty="0"/>
              <a:t>FYP Presentation:</a:t>
            </a:r>
          </a:p>
        </p:txBody>
      </p:sp>
    </p:spTree>
    <p:extLst>
      <p:ext uri="{BB962C8B-B14F-4D97-AF65-F5344CB8AC3E}">
        <p14:creationId xmlns:p14="http://schemas.microsoft.com/office/powerpoint/2010/main" val="30511856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716C5AA-61EF-4528-AD7C-F387250CB9BD}"/>
              </a:ext>
            </a:extLst>
          </p:cNvPr>
          <p:cNvSpPr>
            <a:spLocks noGrp="1"/>
          </p:cNvSpPr>
          <p:nvPr>
            <p:ph type="title"/>
          </p:nvPr>
        </p:nvSpPr>
        <p:spPr/>
        <p:txBody>
          <a:bodyPr/>
          <a:lstStyle/>
          <a:p>
            <a:r>
              <a:rPr lang="en-US" dirty="0">
                <a:latin typeface="Bahnschrift Condensed" panose="020B0502040204020203" pitchFamily="34" charset="0"/>
              </a:rPr>
              <a:t>Methodology</a:t>
            </a:r>
          </a:p>
        </p:txBody>
      </p:sp>
    </p:spTree>
    <p:extLst>
      <p:ext uri="{BB962C8B-B14F-4D97-AF65-F5344CB8AC3E}">
        <p14:creationId xmlns:p14="http://schemas.microsoft.com/office/powerpoint/2010/main" val="35297775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C8E40BD-A222-4EE8-9823-FAA086D6417A}"/>
              </a:ext>
            </a:extLst>
          </p:cNvPr>
          <p:cNvSpPr>
            <a:spLocks noGrp="1"/>
          </p:cNvSpPr>
          <p:nvPr>
            <p:ph type="title"/>
          </p:nvPr>
        </p:nvSpPr>
        <p:spPr>
          <a:xfrm>
            <a:off x="1371600" y="685800"/>
            <a:ext cx="9601200" cy="737647"/>
          </a:xfrm>
        </p:spPr>
        <p:txBody>
          <a:bodyPr/>
          <a:lstStyle/>
          <a:p>
            <a:r>
              <a:rPr lang="en-US" dirty="0"/>
              <a:t>Methodology</a:t>
            </a:r>
          </a:p>
        </p:txBody>
      </p:sp>
      <p:sp>
        <p:nvSpPr>
          <p:cNvPr id="8" name="Content Placeholder 2">
            <a:extLst>
              <a:ext uri="{FF2B5EF4-FFF2-40B4-BE49-F238E27FC236}">
                <a16:creationId xmlns:a16="http://schemas.microsoft.com/office/drawing/2014/main" id="{A74BFC2E-F077-4A7F-94D5-4AE9631CEA20}"/>
              </a:ext>
            </a:extLst>
          </p:cNvPr>
          <p:cNvSpPr txBox="1">
            <a:spLocks/>
          </p:cNvSpPr>
          <p:nvPr/>
        </p:nvSpPr>
        <p:spPr>
          <a:xfrm>
            <a:off x="1371601" y="1821781"/>
            <a:ext cx="4953785" cy="4350419"/>
          </a:xfrm>
          <a:prstGeom prst="rect">
            <a:avLst/>
          </a:prstGeom>
        </p:spPr>
        <p:txBody>
          <a:bodyPr>
            <a:norm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pPr marL="0" indent="0">
              <a:buNone/>
            </a:pPr>
            <a:r>
              <a:rPr lang="en-US" dirty="0"/>
              <a:t>The system developed consists of three main parts: </a:t>
            </a:r>
          </a:p>
          <a:p>
            <a:r>
              <a:rPr lang="en-US" b="1" dirty="0"/>
              <a:t>Child Module </a:t>
            </a:r>
          </a:p>
          <a:p>
            <a:r>
              <a:rPr lang="en-US" b="1" dirty="0"/>
              <a:t>Parent Module </a:t>
            </a:r>
          </a:p>
          <a:p>
            <a:r>
              <a:rPr lang="en-US" b="1" dirty="0"/>
              <a:t>3D Printed Wi-Fi Lamp </a:t>
            </a:r>
          </a:p>
          <a:p>
            <a:pPr marL="0" indent="0">
              <a:buNone/>
            </a:pPr>
            <a:endParaRPr lang="en-US" dirty="0"/>
          </a:p>
          <a:p>
            <a:pPr marL="0" indent="0">
              <a:buNone/>
            </a:pPr>
            <a:r>
              <a:rPr lang="en-US" dirty="0"/>
              <a:t>And these three parts are interconnected using Wi-Fi.</a:t>
            </a:r>
          </a:p>
          <a:p>
            <a:pPr marL="0" indent="0">
              <a:buNone/>
            </a:pPr>
            <a:endParaRPr lang="en-US" dirty="0"/>
          </a:p>
        </p:txBody>
      </p:sp>
      <p:pic>
        <p:nvPicPr>
          <p:cNvPr id="16" name="Picture 15">
            <a:extLst>
              <a:ext uri="{FF2B5EF4-FFF2-40B4-BE49-F238E27FC236}">
                <a16:creationId xmlns:a16="http://schemas.microsoft.com/office/drawing/2014/main" id="{FB872941-9CDA-4A39-96C4-1F53A39EA0E7}"/>
              </a:ext>
            </a:extLst>
          </p:cNvPr>
          <p:cNvPicPr>
            <a:picLocks noChangeAspect="1"/>
          </p:cNvPicPr>
          <p:nvPr/>
        </p:nvPicPr>
        <p:blipFill rotWithShape="1">
          <a:blip r:embed="rId3"/>
          <a:srcRect l="4919" r="6680"/>
          <a:stretch/>
        </p:blipFill>
        <p:spPr>
          <a:xfrm>
            <a:off x="6325386" y="485775"/>
            <a:ext cx="5605806" cy="5886450"/>
          </a:xfrm>
          <a:prstGeom prst="rect">
            <a:avLst/>
          </a:prstGeom>
        </p:spPr>
      </p:pic>
      <p:sp>
        <p:nvSpPr>
          <p:cNvPr id="2" name="TextBox 1">
            <a:extLst>
              <a:ext uri="{FF2B5EF4-FFF2-40B4-BE49-F238E27FC236}">
                <a16:creationId xmlns:a16="http://schemas.microsoft.com/office/drawing/2014/main" id="{3673396D-AEBE-40D0-BBCA-CB067E53E463}"/>
              </a:ext>
            </a:extLst>
          </p:cNvPr>
          <p:cNvSpPr txBox="1"/>
          <p:nvPr/>
        </p:nvSpPr>
        <p:spPr>
          <a:xfrm>
            <a:off x="5742151" y="6381980"/>
            <a:ext cx="6772275" cy="307777"/>
          </a:xfrm>
          <a:prstGeom prst="rect">
            <a:avLst/>
          </a:prstGeom>
          <a:noFill/>
        </p:spPr>
        <p:txBody>
          <a:bodyPr wrap="square" rtlCol="0">
            <a:spAutoFit/>
          </a:bodyPr>
          <a:lstStyle/>
          <a:p>
            <a:pPr algn="ctr"/>
            <a:r>
              <a:rPr lang="en-US" sz="1400" i="1" dirty="0"/>
              <a:t>Figure 6: Basic Representation of System</a:t>
            </a:r>
          </a:p>
        </p:txBody>
      </p:sp>
    </p:spTree>
    <p:extLst>
      <p:ext uri="{BB962C8B-B14F-4D97-AF65-F5344CB8AC3E}">
        <p14:creationId xmlns:p14="http://schemas.microsoft.com/office/powerpoint/2010/main" val="12275016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2835841-F0ED-4FA8-AF29-25C2C1BFE3A6}"/>
              </a:ext>
            </a:extLst>
          </p:cNvPr>
          <p:cNvSpPr>
            <a:spLocks noGrp="1"/>
          </p:cNvSpPr>
          <p:nvPr>
            <p:ph type="title"/>
          </p:nvPr>
        </p:nvSpPr>
        <p:spPr>
          <a:xfrm>
            <a:off x="1371600" y="685800"/>
            <a:ext cx="9601200" cy="737647"/>
          </a:xfrm>
        </p:spPr>
        <p:txBody>
          <a:bodyPr/>
          <a:lstStyle/>
          <a:p>
            <a:r>
              <a:rPr lang="en-US" dirty="0"/>
              <a:t>Methodology</a:t>
            </a:r>
          </a:p>
        </p:txBody>
      </p:sp>
      <p:sp>
        <p:nvSpPr>
          <p:cNvPr id="5" name="Content Placeholder 2">
            <a:extLst>
              <a:ext uri="{FF2B5EF4-FFF2-40B4-BE49-F238E27FC236}">
                <a16:creationId xmlns:a16="http://schemas.microsoft.com/office/drawing/2014/main" id="{61225066-F7BC-40C2-A110-709F24D55E87}"/>
              </a:ext>
            </a:extLst>
          </p:cNvPr>
          <p:cNvSpPr>
            <a:spLocks noGrp="1"/>
          </p:cNvSpPr>
          <p:nvPr>
            <p:ph idx="1"/>
          </p:nvPr>
        </p:nvSpPr>
        <p:spPr>
          <a:xfrm>
            <a:off x="1371600" y="1574276"/>
            <a:ext cx="9601200" cy="1564850"/>
          </a:xfrm>
        </p:spPr>
        <p:txBody>
          <a:bodyPr>
            <a:normAutofit/>
          </a:bodyPr>
          <a:lstStyle/>
          <a:p>
            <a:pPr marL="0" indent="0">
              <a:buNone/>
            </a:pPr>
            <a:r>
              <a:rPr lang="en-US" sz="2800" b="1" dirty="0"/>
              <a:t>Child Module </a:t>
            </a:r>
          </a:p>
          <a:p>
            <a:r>
              <a:rPr lang="en-US" dirty="0"/>
              <a:t>It involves various number of sensors that gather data from the child.</a:t>
            </a:r>
          </a:p>
          <a:p>
            <a:r>
              <a:rPr lang="en-US" dirty="0"/>
              <a:t>Sends the data collected to the Parent Module.</a:t>
            </a:r>
          </a:p>
        </p:txBody>
      </p:sp>
      <p:pic>
        <p:nvPicPr>
          <p:cNvPr id="6" name="Picture 5">
            <a:extLst>
              <a:ext uri="{FF2B5EF4-FFF2-40B4-BE49-F238E27FC236}">
                <a16:creationId xmlns:a16="http://schemas.microsoft.com/office/drawing/2014/main" id="{AA904256-9A83-45DC-8643-0E6687277164}"/>
              </a:ext>
            </a:extLst>
          </p:cNvPr>
          <p:cNvPicPr/>
          <p:nvPr/>
        </p:nvPicPr>
        <p:blipFill rotWithShape="1">
          <a:blip r:embed="rId3"/>
          <a:srcRect l="916" t="4636" r="1164" b="3685"/>
          <a:stretch/>
        </p:blipFill>
        <p:spPr bwMode="auto">
          <a:xfrm>
            <a:off x="967672" y="3139126"/>
            <a:ext cx="5574530" cy="3205113"/>
          </a:xfrm>
          <a:prstGeom prst="rect">
            <a:avLst/>
          </a:prstGeom>
          <a:ln>
            <a:noFill/>
          </a:ln>
          <a:extLst>
            <a:ext uri="{53640926-AAD7-44D8-BBD7-CCE9431645EC}">
              <a14:shadowObscured xmlns:a14="http://schemas.microsoft.com/office/drawing/2010/main"/>
            </a:ext>
          </a:extLst>
        </p:spPr>
      </p:pic>
      <p:pic>
        <p:nvPicPr>
          <p:cNvPr id="3" name="Picture 2">
            <a:extLst>
              <a:ext uri="{FF2B5EF4-FFF2-40B4-BE49-F238E27FC236}">
                <a16:creationId xmlns:a16="http://schemas.microsoft.com/office/drawing/2014/main" id="{3E59BEF8-B8AE-461E-9F10-38D2B10A8F77}"/>
              </a:ext>
            </a:extLst>
          </p:cNvPr>
          <p:cNvPicPr>
            <a:picLocks noChangeAspect="1"/>
          </p:cNvPicPr>
          <p:nvPr/>
        </p:nvPicPr>
        <p:blipFill rotWithShape="1">
          <a:blip r:embed="rId4"/>
          <a:srcRect l="899" t="1429" r="1398" b="1826"/>
          <a:stretch/>
        </p:blipFill>
        <p:spPr>
          <a:xfrm>
            <a:off x="6701499" y="2878413"/>
            <a:ext cx="5195128" cy="3541241"/>
          </a:xfrm>
          <a:prstGeom prst="rect">
            <a:avLst/>
          </a:prstGeom>
          <a:ln w="12700">
            <a:solidFill>
              <a:schemeClr val="tx1"/>
            </a:solidFill>
          </a:ln>
        </p:spPr>
      </p:pic>
      <p:sp>
        <p:nvSpPr>
          <p:cNvPr id="9" name="TextBox 8">
            <a:extLst>
              <a:ext uri="{FF2B5EF4-FFF2-40B4-BE49-F238E27FC236}">
                <a16:creationId xmlns:a16="http://schemas.microsoft.com/office/drawing/2014/main" id="{DF95BA5A-3DB6-45EF-9649-EF915F03FC67}"/>
              </a:ext>
            </a:extLst>
          </p:cNvPr>
          <p:cNvSpPr txBox="1"/>
          <p:nvPr/>
        </p:nvSpPr>
        <p:spPr>
          <a:xfrm>
            <a:off x="368799" y="6344239"/>
            <a:ext cx="6772275" cy="307777"/>
          </a:xfrm>
          <a:prstGeom prst="rect">
            <a:avLst/>
          </a:prstGeom>
          <a:noFill/>
        </p:spPr>
        <p:txBody>
          <a:bodyPr wrap="square" rtlCol="0">
            <a:spAutoFit/>
          </a:bodyPr>
          <a:lstStyle/>
          <a:p>
            <a:pPr algn="ctr"/>
            <a:r>
              <a:rPr lang="en-US" sz="1400" i="1" dirty="0"/>
              <a:t>Figure 7: Block Diagram of the Child Module</a:t>
            </a:r>
          </a:p>
        </p:txBody>
      </p:sp>
      <p:sp>
        <p:nvSpPr>
          <p:cNvPr id="11" name="TextBox 10">
            <a:extLst>
              <a:ext uri="{FF2B5EF4-FFF2-40B4-BE49-F238E27FC236}">
                <a16:creationId xmlns:a16="http://schemas.microsoft.com/office/drawing/2014/main" id="{61BDEF52-9CB6-45F3-A593-A5474E608C27}"/>
              </a:ext>
            </a:extLst>
          </p:cNvPr>
          <p:cNvSpPr txBox="1"/>
          <p:nvPr/>
        </p:nvSpPr>
        <p:spPr>
          <a:xfrm>
            <a:off x="6062527" y="6419654"/>
            <a:ext cx="6772275" cy="307777"/>
          </a:xfrm>
          <a:prstGeom prst="rect">
            <a:avLst/>
          </a:prstGeom>
          <a:noFill/>
        </p:spPr>
        <p:txBody>
          <a:bodyPr wrap="square" rtlCol="0">
            <a:spAutoFit/>
          </a:bodyPr>
          <a:lstStyle/>
          <a:p>
            <a:pPr algn="ctr"/>
            <a:r>
              <a:rPr lang="en-US" sz="1400" i="1" dirty="0"/>
              <a:t>Figure 8:Components of the Child Module </a:t>
            </a:r>
          </a:p>
        </p:txBody>
      </p:sp>
    </p:spTree>
    <p:extLst>
      <p:ext uri="{BB962C8B-B14F-4D97-AF65-F5344CB8AC3E}">
        <p14:creationId xmlns:p14="http://schemas.microsoft.com/office/powerpoint/2010/main" val="40025544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DD348A2-CFDB-4355-BAE9-7D627CD3E243}"/>
              </a:ext>
            </a:extLst>
          </p:cNvPr>
          <p:cNvSpPr>
            <a:spLocks noGrp="1"/>
          </p:cNvSpPr>
          <p:nvPr>
            <p:ph type="title"/>
          </p:nvPr>
        </p:nvSpPr>
        <p:spPr>
          <a:xfrm>
            <a:off x="1371600" y="685800"/>
            <a:ext cx="9601200" cy="737647"/>
          </a:xfrm>
        </p:spPr>
        <p:txBody>
          <a:bodyPr/>
          <a:lstStyle/>
          <a:p>
            <a:r>
              <a:rPr lang="en-US" dirty="0"/>
              <a:t>Methodology</a:t>
            </a:r>
          </a:p>
        </p:txBody>
      </p:sp>
      <p:sp>
        <p:nvSpPr>
          <p:cNvPr id="5" name="Content Placeholder 2">
            <a:extLst>
              <a:ext uri="{FF2B5EF4-FFF2-40B4-BE49-F238E27FC236}">
                <a16:creationId xmlns:a16="http://schemas.microsoft.com/office/drawing/2014/main" id="{A85BBEC8-56CF-407F-9431-DC111B8A9CCC}"/>
              </a:ext>
            </a:extLst>
          </p:cNvPr>
          <p:cNvSpPr>
            <a:spLocks noGrp="1"/>
          </p:cNvSpPr>
          <p:nvPr>
            <p:ph idx="1"/>
          </p:nvPr>
        </p:nvSpPr>
        <p:spPr>
          <a:xfrm>
            <a:off x="1371600" y="1574276"/>
            <a:ext cx="4724400" cy="4892512"/>
          </a:xfrm>
        </p:spPr>
        <p:txBody>
          <a:bodyPr>
            <a:normAutofit/>
          </a:bodyPr>
          <a:lstStyle/>
          <a:p>
            <a:pPr marL="0" indent="0">
              <a:buNone/>
            </a:pPr>
            <a:r>
              <a:rPr lang="en-US" sz="2800" b="1" dirty="0"/>
              <a:t>Child Module: How it Works </a:t>
            </a:r>
          </a:p>
          <a:p>
            <a:r>
              <a:rPr lang="en-US" dirty="0"/>
              <a:t>4 sensors work together to determine one of the three activities the child is doing.</a:t>
            </a:r>
          </a:p>
          <a:p>
            <a:pPr lvl="1"/>
            <a:r>
              <a:rPr lang="en-US" dirty="0"/>
              <a:t>Exercising </a:t>
            </a:r>
          </a:p>
          <a:p>
            <a:pPr lvl="1"/>
            <a:r>
              <a:rPr lang="en-US" dirty="0"/>
              <a:t>Studying </a:t>
            </a:r>
          </a:p>
          <a:p>
            <a:pPr lvl="1"/>
            <a:r>
              <a:rPr lang="en-US" dirty="0"/>
              <a:t>Sleeping </a:t>
            </a:r>
          </a:p>
        </p:txBody>
      </p:sp>
      <p:pic>
        <p:nvPicPr>
          <p:cNvPr id="6" name="Picture 5" descr="A close up of text on a white background&#10;&#10;Description automatically generated">
            <a:extLst>
              <a:ext uri="{FF2B5EF4-FFF2-40B4-BE49-F238E27FC236}">
                <a16:creationId xmlns:a16="http://schemas.microsoft.com/office/drawing/2014/main" id="{32791571-EF6B-427D-834C-8D0D4B3A0A05}"/>
              </a:ext>
            </a:extLst>
          </p:cNvPr>
          <p:cNvPicPr/>
          <p:nvPr/>
        </p:nvPicPr>
        <p:blipFill rotWithShape="1">
          <a:blip r:embed="rId3" cstate="print">
            <a:extLst>
              <a:ext uri="{28A0092B-C50C-407E-A947-70E740481C1C}">
                <a14:useLocalDpi xmlns:a14="http://schemas.microsoft.com/office/drawing/2010/main" val="0"/>
              </a:ext>
            </a:extLst>
          </a:blip>
          <a:srcRect l="28865" t="11332" r="3082" b="11295"/>
          <a:stretch/>
        </p:blipFill>
        <p:spPr bwMode="auto">
          <a:xfrm rot="16200000">
            <a:off x="5879089" y="383801"/>
            <a:ext cx="6373392" cy="5939567"/>
          </a:xfrm>
          <a:prstGeom prst="rect">
            <a:avLst/>
          </a:prstGeom>
          <a:ln>
            <a:noFill/>
          </a:ln>
          <a:extLst>
            <a:ext uri="{53640926-AAD7-44D8-BBD7-CCE9431645EC}">
              <a14:shadowObscured xmlns:a14="http://schemas.microsoft.com/office/drawing/2010/main"/>
            </a:ext>
          </a:extLst>
        </p:spPr>
      </p:pic>
      <p:sp>
        <p:nvSpPr>
          <p:cNvPr id="2" name="TextBox 1">
            <a:extLst>
              <a:ext uri="{FF2B5EF4-FFF2-40B4-BE49-F238E27FC236}">
                <a16:creationId xmlns:a16="http://schemas.microsoft.com/office/drawing/2014/main" id="{C4EC87A7-52AF-40DF-8051-5D33C8790E0C}"/>
              </a:ext>
            </a:extLst>
          </p:cNvPr>
          <p:cNvSpPr txBox="1"/>
          <p:nvPr/>
        </p:nvSpPr>
        <p:spPr>
          <a:xfrm>
            <a:off x="5802638" y="6574928"/>
            <a:ext cx="6772275" cy="307777"/>
          </a:xfrm>
          <a:prstGeom prst="rect">
            <a:avLst/>
          </a:prstGeom>
          <a:noFill/>
        </p:spPr>
        <p:txBody>
          <a:bodyPr wrap="square" rtlCol="0">
            <a:spAutoFit/>
          </a:bodyPr>
          <a:lstStyle/>
          <a:p>
            <a:pPr algn="ctr"/>
            <a:r>
              <a:rPr lang="en-US" sz="1400" i="1" dirty="0"/>
              <a:t>Figure 9: Flow Chart of the Child Module</a:t>
            </a:r>
          </a:p>
        </p:txBody>
      </p:sp>
    </p:spTree>
    <p:extLst>
      <p:ext uri="{BB962C8B-B14F-4D97-AF65-F5344CB8AC3E}">
        <p14:creationId xmlns:p14="http://schemas.microsoft.com/office/powerpoint/2010/main" val="37134922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1E53C10-5283-4A3B-81B0-DD8D5DC1917B}"/>
              </a:ext>
            </a:extLst>
          </p:cNvPr>
          <p:cNvSpPr>
            <a:spLocks noGrp="1"/>
          </p:cNvSpPr>
          <p:nvPr>
            <p:ph type="title"/>
          </p:nvPr>
        </p:nvSpPr>
        <p:spPr>
          <a:xfrm>
            <a:off x="1371600" y="685800"/>
            <a:ext cx="9601200" cy="737647"/>
          </a:xfrm>
        </p:spPr>
        <p:txBody>
          <a:bodyPr/>
          <a:lstStyle/>
          <a:p>
            <a:r>
              <a:rPr lang="en-US" dirty="0"/>
              <a:t>Methodology</a:t>
            </a:r>
          </a:p>
        </p:txBody>
      </p:sp>
      <p:sp>
        <p:nvSpPr>
          <p:cNvPr id="5" name="Content Placeholder 2">
            <a:extLst>
              <a:ext uri="{FF2B5EF4-FFF2-40B4-BE49-F238E27FC236}">
                <a16:creationId xmlns:a16="http://schemas.microsoft.com/office/drawing/2014/main" id="{77BBE72B-D378-4258-9E0C-AB453821F78D}"/>
              </a:ext>
            </a:extLst>
          </p:cNvPr>
          <p:cNvSpPr>
            <a:spLocks noGrp="1"/>
          </p:cNvSpPr>
          <p:nvPr>
            <p:ph idx="1"/>
          </p:nvPr>
        </p:nvSpPr>
        <p:spPr>
          <a:xfrm>
            <a:off x="1371600" y="1574276"/>
            <a:ext cx="9601200" cy="575035"/>
          </a:xfrm>
        </p:spPr>
        <p:txBody>
          <a:bodyPr>
            <a:normAutofit/>
          </a:bodyPr>
          <a:lstStyle/>
          <a:p>
            <a:pPr marL="0" indent="0">
              <a:buNone/>
            </a:pPr>
            <a:r>
              <a:rPr lang="en-US" sz="2800" b="1" dirty="0"/>
              <a:t>Child Module </a:t>
            </a:r>
          </a:p>
        </p:txBody>
      </p:sp>
      <p:pic>
        <p:nvPicPr>
          <p:cNvPr id="7" name="Picture 6">
            <a:extLst>
              <a:ext uri="{FF2B5EF4-FFF2-40B4-BE49-F238E27FC236}">
                <a16:creationId xmlns:a16="http://schemas.microsoft.com/office/drawing/2014/main" id="{D7472239-6008-422A-ADAD-DEC6091ACB69}"/>
              </a:ext>
            </a:extLst>
          </p:cNvPr>
          <p:cNvPicPr>
            <a:picLocks noChangeAspect="1"/>
          </p:cNvPicPr>
          <p:nvPr/>
        </p:nvPicPr>
        <p:blipFill rotWithShape="1">
          <a:blip r:embed="rId3"/>
          <a:srcRect b="22452"/>
          <a:stretch/>
        </p:blipFill>
        <p:spPr>
          <a:xfrm>
            <a:off x="1371600" y="2300140"/>
            <a:ext cx="10220930" cy="1990236"/>
          </a:xfrm>
          <a:prstGeom prst="rect">
            <a:avLst/>
          </a:prstGeom>
        </p:spPr>
      </p:pic>
      <p:pic>
        <p:nvPicPr>
          <p:cNvPr id="8" name="Picture 7">
            <a:extLst>
              <a:ext uri="{FF2B5EF4-FFF2-40B4-BE49-F238E27FC236}">
                <a16:creationId xmlns:a16="http://schemas.microsoft.com/office/drawing/2014/main" id="{22215EF3-88D3-4E54-9B19-D2C71038F392}"/>
              </a:ext>
            </a:extLst>
          </p:cNvPr>
          <p:cNvPicPr>
            <a:picLocks noChangeAspect="1"/>
          </p:cNvPicPr>
          <p:nvPr/>
        </p:nvPicPr>
        <p:blipFill>
          <a:blip r:embed="rId4"/>
          <a:stretch>
            <a:fillRect/>
          </a:stretch>
        </p:blipFill>
        <p:spPr>
          <a:xfrm>
            <a:off x="8578390" y="4550073"/>
            <a:ext cx="2780907" cy="1857028"/>
          </a:xfrm>
          <a:prstGeom prst="rect">
            <a:avLst/>
          </a:prstGeom>
        </p:spPr>
      </p:pic>
      <p:pic>
        <p:nvPicPr>
          <p:cNvPr id="9" name="Picture 8">
            <a:extLst>
              <a:ext uri="{FF2B5EF4-FFF2-40B4-BE49-F238E27FC236}">
                <a16:creationId xmlns:a16="http://schemas.microsoft.com/office/drawing/2014/main" id="{AE9269AB-A3EE-464B-8124-CB391AAAFE3E}"/>
              </a:ext>
            </a:extLst>
          </p:cNvPr>
          <p:cNvPicPr>
            <a:picLocks noChangeAspect="1"/>
          </p:cNvPicPr>
          <p:nvPr/>
        </p:nvPicPr>
        <p:blipFill>
          <a:blip r:embed="rId5"/>
          <a:stretch>
            <a:fillRect/>
          </a:stretch>
        </p:blipFill>
        <p:spPr>
          <a:xfrm>
            <a:off x="5019773" y="4571104"/>
            <a:ext cx="3260251" cy="1829128"/>
          </a:xfrm>
          <a:prstGeom prst="rect">
            <a:avLst/>
          </a:prstGeom>
        </p:spPr>
      </p:pic>
      <p:pic>
        <p:nvPicPr>
          <p:cNvPr id="10" name="Picture 9">
            <a:extLst>
              <a:ext uri="{FF2B5EF4-FFF2-40B4-BE49-F238E27FC236}">
                <a16:creationId xmlns:a16="http://schemas.microsoft.com/office/drawing/2014/main" id="{1806DABB-A18E-424B-9BC5-07B7702728AB}"/>
              </a:ext>
            </a:extLst>
          </p:cNvPr>
          <p:cNvPicPr>
            <a:picLocks noChangeAspect="1"/>
          </p:cNvPicPr>
          <p:nvPr/>
        </p:nvPicPr>
        <p:blipFill>
          <a:blip r:embed="rId6"/>
          <a:stretch>
            <a:fillRect/>
          </a:stretch>
        </p:blipFill>
        <p:spPr>
          <a:xfrm>
            <a:off x="1461155" y="4577974"/>
            <a:ext cx="3317889" cy="1734782"/>
          </a:xfrm>
          <a:prstGeom prst="rect">
            <a:avLst/>
          </a:prstGeom>
        </p:spPr>
      </p:pic>
      <p:sp>
        <p:nvSpPr>
          <p:cNvPr id="2" name="TextBox 1">
            <a:extLst>
              <a:ext uri="{FF2B5EF4-FFF2-40B4-BE49-F238E27FC236}">
                <a16:creationId xmlns:a16="http://schemas.microsoft.com/office/drawing/2014/main" id="{19333699-7A73-4A22-A628-DF4E7803421C}"/>
              </a:ext>
            </a:extLst>
          </p:cNvPr>
          <p:cNvSpPr txBox="1"/>
          <p:nvPr/>
        </p:nvSpPr>
        <p:spPr>
          <a:xfrm>
            <a:off x="1461155" y="6312756"/>
            <a:ext cx="3176394" cy="307217"/>
          </a:xfrm>
          <a:prstGeom prst="rect">
            <a:avLst/>
          </a:prstGeom>
          <a:noFill/>
        </p:spPr>
        <p:txBody>
          <a:bodyPr wrap="square" rtlCol="0">
            <a:spAutoFit/>
          </a:bodyPr>
          <a:lstStyle/>
          <a:p>
            <a:pPr algn="ctr"/>
            <a:r>
              <a:rPr lang="en-US" sz="1400" i="1" dirty="0"/>
              <a:t>Figure 10: Child Sleeping</a:t>
            </a:r>
          </a:p>
        </p:txBody>
      </p:sp>
      <p:sp>
        <p:nvSpPr>
          <p:cNvPr id="3" name="TextBox 2">
            <a:extLst>
              <a:ext uri="{FF2B5EF4-FFF2-40B4-BE49-F238E27FC236}">
                <a16:creationId xmlns:a16="http://schemas.microsoft.com/office/drawing/2014/main" id="{59A66CEA-04AA-416E-ABB8-C0EFCECC9B7A}"/>
              </a:ext>
            </a:extLst>
          </p:cNvPr>
          <p:cNvSpPr txBox="1"/>
          <p:nvPr/>
        </p:nvSpPr>
        <p:spPr>
          <a:xfrm>
            <a:off x="5061701" y="6407101"/>
            <a:ext cx="3176394" cy="307217"/>
          </a:xfrm>
          <a:prstGeom prst="rect">
            <a:avLst/>
          </a:prstGeom>
          <a:noFill/>
        </p:spPr>
        <p:txBody>
          <a:bodyPr wrap="square" rtlCol="0">
            <a:spAutoFit/>
          </a:bodyPr>
          <a:lstStyle/>
          <a:p>
            <a:pPr algn="ctr"/>
            <a:r>
              <a:rPr lang="en-US" sz="1400" i="1" dirty="0"/>
              <a:t>Figure 11: Child Exercising </a:t>
            </a:r>
          </a:p>
        </p:txBody>
      </p:sp>
      <p:sp>
        <p:nvSpPr>
          <p:cNvPr id="6" name="TextBox 5">
            <a:extLst>
              <a:ext uri="{FF2B5EF4-FFF2-40B4-BE49-F238E27FC236}">
                <a16:creationId xmlns:a16="http://schemas.microsoft.com/office/drawing/2014/main" id="{50A36F6A-B856-4571-B351-ADB97742893B}"/>
              </a:ext>
            </a:extLst>
          </p:cNvPr>
          <p:cNvSpPr txBox="1"/>
          <p:nvPr/>
        </p:nvSpPr>
        <p:spPr>
          <a:xfrm>
            <a:off x="8280024" y="6381254"/>
            <a:ext cx="3176394" cy="307217"/>
          </a:xfrm>
          <a:prstGeom prst="rect">
            <a:avLst/>
          </a:prstGeom>
          <a:noFill/>
        </p:spPr>
        <p:txBody>
          <a:bodyPr wrap="square" rtlCol="0">
            <a:spAutoFit/>
          </a:bodyPr>
          <a:lstStyle/>
          <a:p>
            <a:pPr algn="ctr"/>
            <a:r>
              <a:rPr lang="en-US" sz="1400" i="1" dirty="0"/>
              <a:t>Figure 12: Child Studying</a:t>
            </a:r>
          </a:p>
        </p:txBody>
      </p:sp>
    </p:spTree>
    <p:extLst>
      <p:ext uri="{BB962C8B-B14F-4D97-AF65-F5344CB8AC3E}">
        <p14:creationId xmlns:p14="http://schemas.microsoft.com/office/powerpoint/2010/main" val="10169703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3539C8EE-1097-4927-AEC8-AF41F5736CED}"/>
              </a:ext>
            </a:extLst>
          </p:cNvPr>
          <p:cNvSpPr>
            <a:spLocks noGrp="1"/>
          </p:cNvSpPr>
          <p:nvPr>
            <p:ph type="title"/>
          </p:nvPr>
        </p:nvSpPr>
        <p:spPr>
          <a:xfrm>
            <a:off x="1371600" y="685800"/>
            <a:ext cx="9601200" cy="737647"/>
          </a:xfrm>
        </p:spPr>
        <p:txBody>
          <a:bodyPr/>
          <a:lstStyle/>
          <a:p>
            <a:r>
              <a:rPr lang="en-US" dirty="0"/>
              <a:t>Methodology</a:t>
            </a:r>
          </a:p>
        </p:txBody>
      </p:sp>
      <p:sp>
        <p:nvSpPr>
          <p:cNvPr id="7" name="Content Placeholder 2">
            <a:extLst>
              <a:ext uri="{FF2B5EF4-FFF2-40B4-BE49-F238E27FC236}">
                <a16:creationId xmlns:a16="http://schemas.microsoft.com/office/drawing/2014/main" id="{B04F3D01-B311-4AAC-A674-8407346A56FC}"/>
              </a:ext>
            </a:extLst>
          </p:cNvPr>
          <p:cNvSpPr>
            <a:spLocks noGrp="1"/>
          </p:cNvSpPr>
          <p:nvPr>
            <p:ph idx="1"/>
          </p:nvPr>
        </p:nvSpPr>
        <p:spPr>
          <a:xfrm>
            <a:off x="1371600" y="1574276"/>
            <a:ext cx="9601200" cy="1970202"/>
          </a:xfrm>
        </p:spPr>
        <p:txBody>
          <a:bodyPr>
            <a:normAutofit/>
          </a:bodyPr>
          <a:lstStyle/>
          <a:p>
            <a:pPr marL="0" indent="0">
              <a:buNone/>
            </a:pPr>
            <a:r>
              <a:rPr lang="en-US" sz="2800" b="1" dirty="0"/>
              <a:t>Parent Module</a:t>
            </a:r>
          </a:p>
          <a:p>
            <a:pPr marL="0" indent="0">
              <a:buNone/>
            </a:pPr>
            <a:r>
              <a:rPr lang="en-US" dirty="0"/>
              <a:t>This is an Application module that will be used by the parents to monitor the child </a:t>
            </a:r>
          </a:p>
          <a:p>
            <a:r>
              <a:rPr lang="en-US" dirty="0"/>
              <a:t>It represents data from the webpage that is received from the Child Module </a:t>
            </a:r>
          </a:p>
          <a:p>
            <a:r>
              <a:rPr lang="en-US" dirty="0"/>
              <a:t>Represents the data in an organized manner</a:t>
            </a:r>
          </a:p>
        </p:txBody>
      </p:sp>
      <p:pic>
        <p:nvPicPr>
          <p:cNvPr id="13314" name="Picture 2" descr="Amazon.com: Arduino MEGA 2560 REV3 [A000067]: Computers &amp; Accessories">
            <a:extLst>
              <a:ext uri="{FF2B5EF4-FFF2-40B4-BE49-F238E27FC236}">
                <a16:creationId xmlns:a16="http://schemas.microsoft.com/office/drawing/2014/main" id="{91A563B0-28EF-417C-8C45-0CD437D768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9632" y="3876479"/>
            <a:ext cx="3333784" cy="1845592"/>
          </a:xfrm>
          <a:prstGeom prst="rect">
            <a:avLst/>
          </a:prstGeom>
          <a:noFill/>
          <a:extLst>
            <a:ext uri="{909E8E84-426E-40DD-AFC4-6F175D3DCCD1}">
              <a14:hiddenFill xmlns:a14="http://schemas.microsoft.com/office/drawing/2010/main">
                <a:solidFill>
                  <a:srgbClr val="FFFFFF"/>
                </a:solidFill>
              </a14:hiddenFill>
            </a:ext>
          </a:extLst>
        </p:spPr>
      </p:pic>
      <p:sp>
        <p:nvSpPr>
          <p:cNvPr id="8" name="Arrow: Right 7">
            <a:extLst>
              <a:ext uri="{FF2B5EF4-FFF2-40B4-BE49-F238E27FC236}">
                <a16:creationId xmlns:a16="http://schemas.microsoft.com/office/drawing/2014/main" id="{9CB42A91-61D9-4836-A6BD-BD1019467123}"/>
              </a:ext>
            </a:extLst>
          </p:cNvPr>
          <p:cNvSpPr/>
          <p:nvPr/>
        </p:nvSpPr>
        <p:spPr>
          <a:xfrm>
            <a:off x="4384780" y="4577745"/>
            <a:ext cx="602491" cy="44306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316" name="Picture 4" descr="WiFi Module ESP8266 ESP-01 WiFi Microcontroller for Arduino ...">
            <a:extLst>
              <a:ext uri="{FF2B5EF4-FFF2-40B4-BE49-F238E27FC236}">
                <a16:creationId xmlns:a16="http://schemas.microsoft.com/office/drawing/2014/main" id="{6100AB03-42BC-4354-981D-ECCABE360014}"/>
              </a:ext>
            </a:extLst>
          </p:cNvPr>
          <p:cNvPicPr>
            <a:picLocks noChangeAspect="1" noChangeArrowheads="1"/>
          </p:cNvPicPr>
          <p:nvPr/>
        </p:nvPicPr>
        <p:blipFill rotWithShape="1">
          <a:blip r:embed="rId4" cstate="hqprint">
            <a:extLst>
              <a:ext uri="{28A0092B-C50C-407E-A947-70E740481C1C}">
                <a14:useLocalDpi xmlns:a14="http://schemas.microsoft.com/office/drawing/2010/main" val="0"/>
              </a:ext>
            </a:extLst>
          </a:blip>
          <a:srcRect l="6747" t="11959" r="5831" b="11065"/>
          <a:stretch/>
        </p:blipFill>
        <p:spPr bwMode="auto">
          <a:xfrm>
            <a:off x="5122968" y="3979143"/>
            <a:ext cx="1862871" cy="1640264"/>
          </a:xfrm>
          <a:prstGeom prst="rect">
            <a:avLst/>
          </a:prstGeom>
          <a:noFill/>
          <a:extLst>
            <a:ext uri="{909E8E84-426E-40DD-AFC4-6F175D3DCCD1}">
              <a14:hiddenFill xmlns:a14="http://schemas.microsoft.com/office/drawing/2010/main">
                <a:solidFill>
                  <a:srgbClr val="FFFFFF"/>
                </a:solidFill>
              </a14:hiddenFill>
            </a:ext>
          </a:extLst>
        </p:spPr>
      </p:pic>
      <p:pic>
        <p:nvPicPr>
          <p:cNvPr id="13318" name="Picture 6" descr="Android, smart phone icon">
            <a:extLst>
              <a:ext uri="{FF2B5EF4-FFF2-40B4-BE49-F238E27FC236}">
                <a16:creationId xmlns:a16="http://schemas.microsoft.com/office/drawing/2014/main" id="{524B3AE2-C782-438B-A53A-A455B87DC7C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872261" y="3751869"/>
            <a:ext cx="1970202" cy="197020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E9A58DA2-D767-482B-A727-AE7C44C3AEF5}"/>
              </a:ext>
            </a:extLst>
          </p:cNvPr>
          <p:cNvSpPr txBox="1"/>
          <p:nvPr/>
        </p:nvSpPr>
        <p:spPr>
          <a:xfrm>
            <a:off x="969632" y="5816338"/>
            <a:ext cx="3333784" cy="369332"/>
          </a:xfrm>
          <a:prstGeom prst="rect">
            <a:avLst/>
          </a:prstGeom>
          <a:noFill/>
        </p:spPr>
        <p:txBody>
          <a:bodyPr wrap="square" rtlCol="0">
            <a:spAutoFit/>
          </a:bodyPr>
          <a:lstStyle/>
          <a:p>
            <a:pPr algn="ctr"/>
            <a:r>
              <a:rPr lang="en-US" dirty="0"/>
              <a:t>Child Module Sensor Data </a:t>
            </a:r>
          </a:p>
        </p:txBody>
      </p:sp>
      <p:sp>
        <p:nvSpPr>
          <p:cNvPr id="12" name="TextBox 11">
            <a:extLst>
              <a:ext uri="{FF2B5EF4-FFF2-40B4-BE49-F238E27FC236}">
                <a16:creationId xmlns:a16="http://schemas.microsoft.com/office/drawing/2014/main" id="{6826ABFE-ECC5-4112-B6C0-1E6CB0295C35}"/>
              </a:ext>
            </a:extLst>
          </p:cNvPr>
          <p:cNvSpPr txBox="1"/>
          <p:nvPr/>
        </p:nvSpPr>
        <p:spPr>
          <a:xfrm>
            <a:off x="5237836" y="5816338"/>
            <a:ext cx="1553530" cy="369332"/>
          </a:xfrm>
          <a:prstGeom prst="rect">
            <a:avLst/>
          </a:prstGeom>
          <a:noFill/>
        </p:spPr>
        <p:txBody>
          <a:bodyPr wrap="square" rtlCol="0">
            <a:spAutoFit/>
          </a:bodyPr>
          <a:lstStyle/>
          <a:p>
            <a:pPr algn="ctr"/>
            <a:r>
              <a:rPr lang="en-US" dirty="0"/>
              <a:t>Wi-Fi Module</a:t>
            </a:r>
          </a:p>
        </p:txBody>
      </p:sp>
      <p:sp>
        <p:nvSpPr>
          <p:cNvPr id="13" name="TextBox 12">
            <a:extLst>
              <a:ext uri="{FF2B5EF4-FFF2-40B4-BE49-F238E27FC236}">
                <a16:creationId xmlns:a16="http://schemas.microsoft.com/office/drawing/2014/main" id="{EA323978-B227-477A-B511-5569C8F3882B}"/>
              </a:ext>
            </a:extLst>
          </p:cNvPr>
          <p:cNvSpPr txBox="1"/>
          <p:nvPr/>
        </p:nvSpPr>
        <p:spPr>
          <a:xfrm>
            <a:off x="10080597" y="5872900"/>
            <a:ext cx="1553530" cy="646331"/>
          </a:xfrm>
          <a:prstGeom prst="rect">
            <a:avLst/>
          </a:prstGeom>
          <a:noFill/>
        </p:spPr>
        <p:txBody>
          <a:bodyPr wrap="square" rtlCol="0">
            <a:spAutoFit/>
          </a:bodyPr>
          <a:lstStyle/>
          <a:p>
            <a:pPr algn="ctr"/>
            <a:r>
              <a:rPr lang="en-US" dirty="0"/>
              <a:t>Android Application</a:t>
            </a:r>
          </a:p>
        </p:txBody>
      </p:sp>
      <p:sp>
        <p:nvSpPr>
          <p:cNvPr id="14" name="Arrow: Right 13">
            <a:extLst>
              <a:ext uri="{FF2B5EF4-FFF2-40B4-BE49-F238E27FC236}">
                <a16:creationId xmlns:a16="http://schemas.microsoft.com/office/drawing/2014/main" id="{E174D4B0-04E8-455D-A7FC-2461C0726E42}"/>
              </a:ext>
            </a:extLst>
          </p:cNvPr>
          <p:cNvSpPr/>
          <p:nvPr/>
        </p:nvSpPr>
        <p:spPr>
          <a:xfrm>
            <a:off x="7134592" y="4577745"/>
            <a:ext cx="602491" cy="44306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320" name="Picture 8" descr="Webpage - Free multimedia icons">
            <a:extLst>
              <a:ext uri="{FF2B5EF4-FFF2-40B4-BE49-F238E27FC236}">
                <a16:creationId xmlns:a16="http://schemas.microsoft.com/office/drawing/2014/main" id="{1AB04E38-F835-4096-9F70-35EDED41E5B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885720" y="4130340"/>
            <a:ext cx="1337869" cy="1337869"/>
          </a:xfrm>
          <a:prstGeom prst="rect">
            <a:avLst/>
          </a:prstGeom>
          <a:noFill/>
          <a:extLst>
            <a:ext uri="{909E8E84-426E-40DD-AFC4-6F175D3DCCD1}">
              <a14:hiddenFill xmlns:a14="http://schemas.microsoft.com/office/drawing/2010/main">
                <a:solidFill>
                  <a:srgbClr val="FFFFFF"/>
                </a:solidFill>
              </a14:hiddenFill>
            </a:ext>
          </a:extLst>
        </p:spPr>
      </p:pic>
      <p:sp>
        <p:nvSpPr>
          <p:cNvPr id="16" name="Arrow: Right 15">
            <a:extLst>
              <a:ext uri="{FF2B5EF4-FFF2-40B4-BE49-F238E27FC236}">
                <a16:creationId xmlns:a16="http://schemas.microsoft.com/office/drawing/2014/main" id="{8558BB0B-50DE-43C9-BAF1-7624532C1F92}"/>
              </a:ext>
            </a:extLst>
          </p:cNvPr>
          <p:cNvSpPr/>
          <p:nvPr/>
        </p:nvSpPr>
        <p:spPr>
          <a:xfrm>
            <a:off x="9372227" y="4611771"/>
            <a:ext cx="602491" cy="44306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B3EAD5C4-7B31-4404-92E0-CEA4AEA90957}"/>
              </a:ext>
            </a:extLst>
          </p:cNvPr>
          <p:cNvSpPr txBox="1"/>
          <p:nvPr/>
        </p:nvSpPr>
        <p:spPr>
          <a:xfrm>
            <a:off x="7818697" y="5816338"/>
            <a:ext cx="1553530" cy="369332"/>
          </a:xfrm>
          <a:prstGeom prst="rect">
            <a:avLst/>
          </a:prstGeom>
          <a:noFill/>
        </p:spPr>
        <p:txBody>
          <a:bodyPr wrap="square" rtlCol="0">
            <a:spAutoFit/>
          </a:bodyPr>
          <a:lstStyle/>
          <a:p>
            <a:pPr algn="ctr"/>
            <a:r>
              <a:rPr lang="en-US" dirty="0"/>
              <a:t>Webpage</a:t>
            </a:r>
          </a:p>
        </p:txBody>
      </p:sp>
      <p:sp>
        <p:nvSpPr>
          <p:cNvPr id="2" name="TextBox 1">
            <a:extLst>
              <a:ext uri="{FF2B5EF4-FFF2-40B4-BE49-F238E27FC236}">
                <a16:creationId xmlns:a16="http://schemas.microsoft.com/office/drawing/2014/main" id="{872F6A90-0311-49E2-821D-754D79FC8996}"/>
              </a:ext>
            </a:extLst>
          </p:cNvPr>
          <p:cNvSpPr txBox="1"/>
          <p:nvPr/>
        </p:nvSpPr>
        <p:spPr>
          <a:xfrm>
            <a:off x="4303416" y="6365342"/>
            <a:ext cx="4647841" cy="307777"/>
          </a:xfrm>
          <a:prstGeom prst="rect">
            <a:avLst/>
          </a:prstGeom>
          <a:noFill/>
        </p:spPr>
        <p:txBody>
          <a:bodyPr wrap="square" rtlCol="0">
            <a:spAutoFit/>
          </a:bodyPr>
          <a:lstStyle/>
          <a:p>
            <a:pPr algn="ctr"/>
            <a:r>
              <a:rPr lang="en-US" sz="1400" i="1" dirty="0"/>
              <a:t>Figure 13: Representation of Data Transmission to the App</a:t>
            </a:r>
          </a:p>
        </p:txBody>
      </p:sp>
    </p:spTree>
    <p:extLst>
      <p:ext uri="{BB962C8B-B14F-4D97-AF65-F5344CB8AC3E}">
        <p14:creationId xmlns:p14="http://schemas.microsoft.com/office/powerpoint/2010/main" val="22327969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F76F6C5-4643-4F0E-A3EF-A61BFF59899C}"/>
              </a:ext>
            </a:extLst>
          </p:cNvPr>
          <p:cNvSpPr>
            <a:spLocks noGrp="1"/>
          </p:cNvSpPr>
          <p:nvPr>
            <p:ph type="title"/>
          </p:nvPr>
        </p:nvSpPr>
        <p:spPr>
          <a:xfrm>
            <a:off x="1371600" y="685800"/>
            <a:ext cx="9601200" cy="737647"/>
          </a:xfrm>
        </p:spPr>
        <p:txBody>
          <a:bodyPr/>
          <a:lstStyle/>
          <a:p>
            <a:r>
              <a:rPr lang="en-US" dirty="0"/>
              <a:t>Methodology</a:t>
            </a:r>
          </a:p>
        </p:txBody>
      </p:sp>
      <p:sp>
        <p:nvSpPr>
          <p:cNvPr id="5" name="Content Placeholder 2">
            <a:extLst>
              <a:ext uri="{FF2B5EF4-FFF2-40B4-BE49-F238E27FC236}">
                <a16:creationId xmlns:a16="http://schemas.microsoft.com/office/drawing/2014/main" id="{7093949C-C03A-49A2-921D-2CC56B605B6D}"/>
              </a:ext>
            </a:extLst>
          </p:cNvPr>
          <p:cNvSpPr>
            <a:spLocks noGrp="1"/>
          </p:cNvSpPr>
          <p:nvPr>
            <p:ph idx="1"/>
          </p:nvPr>
        </p:nvSpPr>
        <p:spPr>
          <a:xfrm>
            <a:off x="1371600" y="1574276"/>
            <a:ext cx="9601200" cy="1970202"/>
          </a:xfrm>
        </p:spPr>
        <p:txBody>
          <a:bodyPr>
            <a:normAutofit/>
          </a:bodyPr>
          <a:lstStyle/>
          <a:p>
            <a:pPr marL="0" indent="0">
              <a:buNone/>
            </a:pPr>
            <a:r>
              <a:rPr lang="en-US" sz="2800" b="1" dirty="0"/>
              <a:t>3D Printed Wi-Fi Lamp</a:t>
            </a:r>
          </a:p>
          <a:p>
            <a:pPr marL="0" indent="0">
              <a:buNone/>
            </a:pPr>
            <a:r>
              <a:rPr lang="en-US" dirty="0"/>
              <a:t>This is a 3D printed Furniture </a:t>
            </a:r>
          </a:p>
          <a:p>
            <a:r>
              <a:rPr lang="en-US" dirty="0"/>
              <a:t>It changes color according to child’s activity status </a:t>
            </a:r>
          </a:p>
          <a:p>
            <a:r>
              <a:rPr lang="en-US" dirty="0"/>
              <a:t>Also gets data from child module through Wi-Fi</a:t>
            </a:r>
          </a:p>
        </p:txBody>
      </p:sp>
      <p:pic>
        <p:nvPicPr>
          <p:cNvPr id="7" name="Picture 2" descr="Amazon.com: Arduino MEGA 2560 REV3 [A000067]: Computers &amp; Accessories">
            <a:extLst>
              <a:ext uri="{FF2B5EF4-FFF2-40B4-BE49-F238E27FC236}">
                <a16:creationId xmlns:a16="http://schemas.microsoft.com/office/drawing/2014/main" id="{A8365AF6-0F89-4733-B3DB-9D78CA00CA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3266" y="3876479"/>
            <a:ext cx="3333784" cy="1845592"/>
          </a:xfrm>
          <a:prstGeom prst="rect">
            <a:avLst/>
          </a:prstGeom>
          <a:noFill/>
          <a:extLst>
            <a:ext uri="{909E8E84-426E-40DD-AFC4-6F175D3DCCD1}">
              <a14:hiddenFill xmlns:a14="http://schemas.microsoft.com/office/drawing/2010/main">
                <a:solidFill>
                  <a:srgbClr val="FFFFFF"/>
                </a:solidFill>
              </a14:hiddenFill>
            </a:ext>
          </a:extLst>
        </p:spPr>
      </p:pic>
      <p:sp>
        <p:nvSpPr>
          <p:cNvPr id="9" name="Arrow: Right 8">
            <a:extLst>
              <a:ext uri="{FF2B5EF4-FFF2-40B4-BE49-F238E27FC236}">
                <a16:creationId xmlns:a16="http://schemas.microsoft.com/office/drawing/2014/main" id="{768EF27A-E421-43C9-A432-984A14AEFFF6}"/>
              </a:ext>
            </a:extLst>
          </p:cNvPr>
          <p:cNvSpPr/>
          <p:nvPr/>
        </p:nvSpPr>
        <p:spPr>
          <a:xfrm>
            <a:off x="5044165" y="4577745"/>
            <a:ext cx="1046375" cy="44306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4" descr="WiFi Module ESP8266 ESP-01 WiFi Microcontroller for Arduino ...">
            <a:extLst>
              <a:ext uri="{FF2B5EF4-FFF2-40B4-BE49-F238E27FC236}">
                <a16:creationId xmlns:a16="http://schemas.microsoft.com/office/drawing/2014/main" id="{DBFEC79F-1397-4B44-AF43-762617DA0D7D}"/>
              </a:ext>
            </a:extLst>
          </p:cNvPr>
          <p:cNvPicPr>
            <a:picLocks noChangeAspect="1" noChangeArrowheads="1"/>
          </p:cNvPicPr>
          <p:nvPr/>
        </p:nvPicPr>
        <p:blipFill rotWithShape="1">
          <a:blip r:embed="rId4" cstate="hqprint">
            <a:extLst>
              <a:ext uri="{28A0092B-C50C-407E-A947-70E740481C1C}">
                <a14:useLocalDpi xmlns:a14="http://schemas.microsoft.com/office/drawing/2010/main" val="0"/>
              </a:ext>
            </a:extLst>
          </a:blip>
          <a:srcRect l="6747" t="11959" r="5831" b="11065"/>
          <a:stretch/>
        </p:blipFill>
        <p:spPr bwMode="auto">
          <a:xfrm>
            <a:off x="6293962" y="3979143"/>
            <a:ext cx="1862871" cy="1640264"/>
          </a:xfrm>
          <a:prstGeom prst="rect">
            <a:avLst/>
          </a:prstGeom>
          <a:noFill/>
          <a:extLst>
            <a:ext uri="{909E8E84-426E-40DD-AFC4-6F175D3DCCD1}">
              <a14:hiddenFill xmlns:a14="http://schemas.microsoft.com/office/drawing/2010/main">
                <a:solidFill>
                  <a:srgbClr val="FFFFFF"/>
                </a:solidFill>
              </a14:hiddenFill>
            </a:ext>
          </a:extLst>
        </p:spPr>
      </p:pic>
      <p:sp>
        <p:nvSpPr>
          <p:cNvPr id="13" name="Arrow: Right 12">
            <a:extLst>
              <a:ext uri="{FF2B5EF4-FFF2-40B4-BE49-F238E27FC236}">
                <a16:creationId xmlns:a16="http://schemas.microsoft.com/office/drawing/2014/main" id="{4DC2044F-6860-4C15-A0B1-CFD27C725501}"/>
              </a:ext>
            </a:extLst>
          </p:cNvPr>
          <p:cNvSpPr/>
          <p:nvPr/>
        </p:nvSpPr>
        <p:spPr>
          <a:xfrm>
            <a:off x="8458240" y="4577745"/>
            <a:ext cx="1046375" cy="44306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34B39002-F931-47B6-BD1E-C08244C56273}"/>
              </a:ext>
            </a:extLst>
          </p:cNvPr>
          <p:cNvSpPr txBox="1"/>
          <p:nvPr/>
        </p:nvSpPr>
        <p:spPr>
          <a:xfrm>
            <a:off x="1403266" y="5816338"/>
            <a:ext cx="3333784" cy="369332"/>
          </a:xfrm>
          <a:prstGeom prst="rect">
            <a:avLst/>
          </a:prstGeom>
          <a:noFill/>
        </p:spPr>
        <p:txBody>
          <a:bodyPr wrap="square" rtlCol="0">
            <a:spAutoFit/>
          </a:bodyPr>
          <a:lstStyle/>
          <a:p>
            <a:pPr algn="ctr"/>
            <a:r>
              <a:rPr lang="en-US" dirty="0"/>
              <a:t>Child Module Sensor Data </a:t>
            </a:r>
          </a:p>
        </p:txBody>
      </p:sp>
      <p:sp>
        <p:nvSpPr>
          <p:cNvPr id="17" name="TextBox 16">
            <a:extLst>
              <a:ext uri="{FF2B5EF4-FFF2-40B4-BE49-F238E27FC236}">
                <a16:creationId xmlns:a16="http://schemas.microsoft.com/office/drawing/2014/main" id="{117FD171-5A00-4CD3-AB40-54575CD43581}"/>
              </a:ext>
            </a:extLst>
          </p:cNvPr>
          <p:cNvSpPr txBox="1"/>
          <p:nvPr/>
        </p:nvSpPr>
        <p:spPr>
          <a:xfrm>
            <a:off x="6448632" y="5816338"/>
            <a:ext cx="1553530" cy="369332"/>
          </a:xfrm>
          <a:prstGeom prst="rect">
            <a:avLst/>
          </a:prstGeom>
          <a:noFill/>
        </p:spPr>
        <p:txBody>
          <a:bodyPr wrap="square" rtlCol="0">
            <a:spAutoFit/>
          </a:bodyPr>
          <a:lstStyle/>
          <a:p>
            <a:pPr algn="ctr"/>
            <a:r>
              <a:rPr lang="en-US" dirty="0"/>
              <a:t>Wi-Fi Module</a:t>
            </a:r>
          </a:p>
        </p:txBody>
      </p:sp>
      <p:pic>
        <p:nvPicPr>
          <p:cNvPr id="14338" name="Picture 2" descr="Diwali Lamp Sketch at PaintingValley.com | Explore collection of ...">
            <a:extLst>
              <a:ext uri="{FF2B5EF4-FFF2-40B4-BE49-F238E27FC236}">
                <a16:creationId xmlns:a16="http://schemas.microsoft.com/office/drawing/2014/main" id="{80BC8639-0656-493C-96DE-1F83C89330E0}"/>
              </a:ext>
            </a:extLst>
          </p:cNvPr>
          <p:cNvPicPr>
            <a:picLocks noChangeAspect="1" noChangeArrowheads="1"/>
          </p:cNvPicPr>
          <p:nvPr/>
        </p:nvPicPr>
        <p:blipFill rotWithShape="1">
          <a:blip r:embed="rId5" cstate="hqprint">
            <a:extLst>
              <a:ext uri="{28A0092B-C50C-407E-A947-70E740481C1C}">
                <a14:useLocalDpi xmlns:a14="http://schemas.microsoft.com/office/drawing/2010/main" val="0"/>
              </a:ext>
            </a:extLst>
          </a:blip>
          <a:srcRect l="11814" r="10540" b="7354"/>
          <a:stretch/>
        </p:blipFill>
        <p:spPr bwMode="auto">
          <a:xfrm>
            <a:off x="9713744" y="3876479"/>
            <a:ext cx="1640264" cy="2093821"/>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000F0A3D-80A4-4BEA-AE91-0846CBA6FC4A}"/>
              </a:ext>
            </a:extLst>
          </p:cNvPr>
          <p:cNvSpPr txBox="1"/>
          <p:nvPr/>
        </p:nvSpPr>
        <p:spPr>
          <a:xfrm>
            <a:off x="9713744" y="6027116"/>
            <a:ext cx="1794491" cy="369332"/>
          </a:xfrm>
          <a:prstGeom prst="rect">
            <a:avLst/>
          </a:prstGeom>
          <a:noFill/>
        </p:spPr>
        <p:txBody>
          <a:bodyPr wrap="square" rtlCol="0">
            <a:spAutoFit/>
          </a:bodyPr>
          <a:lstStyle/>
          <a:p>
            <a:pPr algn="ctr"/>
            <a:r>
              <a:rPr lang="en-US" dirty="0"/>
              <a:t>3D Printer Lamp</a:t>
            </a:r>
          </a:p>
        </p:txBody>
      </p:sp>
      <p:sp>
        <p:nvSpPr>
          <p:cNvPr id="2" name="TextBox 1">
            <a:extLst>
              <a:ext uri="{FF2B5EF4-FFF2-40B4-BE49-F238E27FC236}">
                <a16:creationId xmlns:a16="http://schemas.microsoft.com/office/drawing/2014/main" id="{BD1E7365-6A84-4BEA-8658-A73DF75CE171}"/>
              </a:ext>
            </a:extLst>
          </p:cNvPr>
          <p:cNvSpPr txBox="1"/>
          <p:nvPr/>
        </p:nvSpPr>
        <p:spPr>
          <a:xfrm>
            <a:off x="3989493" y="6382601"/>
            <a:ext cx="4868460" cy="307777"/>
          </a:xfrm>
          <a:prstGeom prst="rect">
            <a:avLst/>
          </a:prstGeom>
          <a:noFill/>
        </p:spPr>
        <p:txBody>
          <a:bodyPr wrap="square" rtlCol="0">
            <a:spAutoFit/>
          </a:bodyPr>
          <a:lstStyle/>
          <a:p>
            <a:pPr algn="ctr"/>
            <a:r>
              <a:rPr lang="en-US" sz="1400" i="1" dirty="0"/>
              <a:t>Figure 14: Representation of Data Transmission to the Lamp</a:t>
            </a:r>
          </a:p>
        </p:txBody>
      </p:sp>
    </p:spTree>
    <p:extLst>
      <p:ext uri="{BB962C8B-B14F-4D97-AF65-F5344CB8AC3E}">
        <p14:creationId xmlns:p14="http://schemas.microsoft.com/office/powerpoint/2010/main" val="26293846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4BA4D59-93CF-4D05-B0A0-E77ED5AD7246}"/>
              </a:ext>
            </a:extLst>
          </p:cNvPr>
          <p:cNvSpPr>
            <a:spLocks noGrp="1"/>
          </p:cNvSpPr>
          <p:nvPr>
            <p:ph type="title"/>
          </p:nvPr>
        </p:nvSpPr>
        <p:spPr/>
        <p:txBody>
          <a:bodyPr/>
          <a:lstStyle/>
          <a:p>
            <a:r>
              <a:rPr lang="en-US" dirty="0">
                <a:latin typeface="Bahnschrift Condensed" panose="020B0502040204020203" pitchFamily="34" charset="0"/>
              </a:rPr>
              <a:t>Result and Analysis </a:t>
            </a:r>
          </a:p>
        </p:txBody>
      </p:sp>
    </p:spTree>
    <p:extLst>
      <p:ext uri="{BB962C8B-B14F-4D97-AF65-F5344CB8AC3E}">
        <p14:creationId xmlns:p14="http://schemas.microsoft.com/office/powerpoint/2010/main" val="39374960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3482EB3-408A-426C-ADCE-C0CBFB6D9B66}"/>
              </a:ext>
            </a:extLst>
          </p:cNvPr>
          <p:cNvSpPr>
            <a:spLocks noGrp="1"/>
          </p:cNvSpPr>
          <p:nvPr>
            <p:ph type="title"/>
          </p:nvPr>
        </p:nvSpPr>
        <p:spPr>
          <a:xfrm>
            <a:off x="1371600" y="685800"/>
            <a:ext cx="9601200" cy="737647"/>
          </a:xfrm>
        </p:spPr>
        <p:txBody>
          <a:bodyPr/>
          <a:lstStyle/>
          <a:p>
            <a:r>
              <a:rPr lang="en-US" dirty="0"/>
              <a:t>Result and Analysis</a:t>
            </a:r>
          </a:p>
        </p:txBody>
      </p:sp>
      <p:sp>
        <p:nvSpPr>
          <p:cNvPr id="7" name="Content Placeholder 2">
            <a:extLst>
              <a:ext uri="{FF2B5EF4-FFF2-40B4-BE49-F238E27FC236}">
                <a16:creationId xmlns:a16="http://schemas.microsoft.com/office/drawing/2014/main" id="{DE0586FD-4F85-4EF9-BAC5-2CFD27A2BAC9}"/>
              </a:ext>
            </a:extLst>
          </p:cNvPr>
          <p:cNvSpPr>
            <a:spLocks noGrp="1"/>
          </p:cNvSpPr>
          <p:nvPr>
            <p:ph idx="1"/>
          </p:nvPr>
        </p:nvSpPr>
        <p:spPr>
          <a:xfrm>
            <a:off x="1371599" y="1574275"/>
            <a:ext cx="5368565" cy="4694549"/>
          </a:xfrm>
        </p:spPr>
        <p:txBody>
          <a:bodyPr>
            <a:normAutofit/>
          </a:bodyPr>
          <a:lstStyle/>
          <a:p>
            <a:pPr marL="0" indent="0">
              <a:buNone/>
            </a:pPr>
            <a:r>
              <a:rPr lang="en-US" sz="2800" b="1" dirty="0"/>
              <a:t>Child Module: Heartrate Sensor</a:t>
            </a:r>
          </a:p>
          <a:p>
            <a:r>
              <a:rPr lang="en-US" i="0" dirty="0">
                <a:solidFill>
                  <a:srgbClr val="222222"/>
                </a:solidFill>
                <a:effectLst/>
                <a:latin typeface="arial" panose="020B0604020202020204" pitchFamily="34" charset="0"/>
              </a:rPr>
              <a:t>Kids' heart rates can be as low as 60 beats per minute during sleep and as high as 220 beats per minute during strenuous physical activity.</a:t>
            </a:r>
          </a:p>
          <a:p>
            <a:r>
              <a:rPr lang="en-US" dirty="0">
                <a:solidFill>
                  <a:srgbClr val="222222"/>
                </a:solidFill>
                <a:latin typeface="arial" panose="020B0604020202020204" pitchFamily="34" charset="0"/>
              </a:rPr>
              <a:t>Hence, programming the sensor to output </a:t>
            </a:r>
          </a:p>
          <a:p>
            <a:pPr lvl="1"/>
            <a:r>
              <a:rPr lang="en-US" dirty="0">
                <a:solidFill>
                  <a:srgbClr val="222222"/>
                </a:solidFill>
                <a:latin typeface="arial" panose="020B0604020202020204" pitchFamily="34" charset="0"/>
              </a:rPr>
              <a:t>‘Sleeping’ when heart rate is</a:t>
            </a:r>
          </a:p>
          <a:p>
            <a:pPr marL="530352" lvl="1" indent="0">
              <a:buNone/>
            </a:pPr>
            <a:r>
              <a:rPr lang="en-US" dirty="0">
                <a:solidFill>
                  <a:srgbClr val="222222"/>
                </a:solidFill>
                <a:latin typeface="arial" panose="020B0604020202020204" pitchFamily="34" charset="0"/>
              </a:rPr>
              <a:t>	&gt;50 to &lt;70 beats/minute</a:t>
            </a:r>
          </a:p>
          <a:p>
            <a:pPr lvl="1"/>
            <a:r>
              <a:rPr lang="en-US" dirty="0">
                <a:solidFill>
                  <a:srgbClr val="222222"/>
                </a:solidFill>
                <a:latin typeface="arial" panose="020B0604020202020204" pitchFamily="34" charset="0"/>
              </a:rPr>
              <a:t>‘Studying’ when heart rate is</a:t>
            </a:r>
          </a:p>
          <a:p>
            <a:pPr marL="530352" lvl="1" indent="0">
              <a:buNone/>
            </a:pPr>
            <a:r>
              <a:rPr lang="en-US" dirty="0">
                <a:solidFill>
                  <a:srgbClr val="222222"/>
                </a:solidFill>
                <a:latin typeface="arial" panose="020B0604020202020204" pitchFamily="34" charset="0"/>
              </a:rPr>
              <a:t>	&gt;70 to &lt;150 beats/minute</a:t>
            </a:r>
          </a:p>
          <a:p>
            <a:pPr lvl="1"/>
            <a:r>
              <a:rPr lang="en-US" dirty="0">
                <a:solidFill>
                  <a:srgbClr val="222222"/>
                </a:solidFill>
                <a:latin typeface="arial" panose="020B0604020202020204" pitchFamily="34" charset="0"/>
              </a:rPr>
              <a:t>‘Exercising’  when heart rate is </a:t>
            </a:r>
          </a:p>
          <a:p>
            <a:pPr marL="530352" lvl="1" indent="0">
              <a:buNone/>
            </a:pPr>
            <a:r>
              <a:rPr lang="en-US" dirty="0">
                <a:solidFill>
                  <a:srgbClr val="222222"/>
                </a:solidFill>
                <a:latin typeface="arial" panose="020B0604020202020204" pitchFamily="34" charset="0"/>
              </a:rPr>
              <a:t>	&gt;150 to &lt;230 beats/minute</a:t>
            </a:r>
          </a:p>
        </p:txBody>
      </p:sp>
      <p:pic>
        <p:nvPicPr>
          <p:cNvPr id="9" name="Picture 8">
            <a:extLst>
              <a:ext uri="{FF2B5EF4-FFF2-40B4-BE49-F238E27FC236}">
                <a16:creationId xmlns:a16="http://schemas.microsoft.com/office/drawing/2014/main" id="{37A412DC-5C3B-4655-8BB6-0782A4684F3C}"/>
              </a:ext>
            </a:extLst>
          </p:cNvPr>
          <p:cNvPicPr>
            <a:picLocks noChangeAspect="1"/>
          </p:cNvPicPr>
          <p:nvPr/>
        </p:nvPicPr>
        <p:blipFill rotWithShape="1">
          <a:blip r:embed="rId3"/>
          <a:srcRect l="9677" r="3482"/>
          <a:stretch/>
        </p:blipFill>
        <p:spPr>
          <a:xfrm>
            <a:off x="6858001" y="2664359"/>
            <a:ext cx="4799457" cy="2146734"/>
          </a:xfrm>
          <a:prstGeom prst="rect">
            <a:avLst/>
          </a:prstGeom>
        </p:spPr>
      </p:pic>
      <p:sp>
        <p:nvSpPr>
          <p:cNvPr id="10" name="TextBox 9">
            <a:extLst>
              <a:ext uri="{FF2B5EF4-FFF2-40B4-BE49-F238E27FC236}">
                <a16:creationId xmlns:a16="http://schemas.microsoft.com/office/drawing/2014/main" id="{15516379-D1F7-4CEB-B7D7-957EE1EDCF23}"/>
              </a:ext>
            </a:extLst>
          </p:cNvPr>
          <p:cNvSpPr txBox="1"/>
          <p:nvPr/>
        </p:nvSpPr>
        <p:spPr>
          <a:xfrm>
            <a:off x="6858001" y="4811093"/>
            <a:ext cx="4799457" cy="307777"/>
          </a:xfrm>
          <a:prstGeom prst="rect">
            <a:avLst/>
          </a:prstGeom>
          <a:noFill/>
        </p:spPr>
        <p:txBody>
          <a:bodyPr wrap="square" rtlCol="0">
            <a:spAutoFit/>
          </a:bodyPr>
          <a:lstStyle/>
          <a:p>
            <a:pPr algn="ctr"/>
            <a:r>
              <a:rPr lang="en-US" sz="1400" i="1" dirty="0"/>
              <a:t>Figure 15: Connections of Heart Rate sensor </a:t>
            </a:r>
          </a:p>
        </p:txBody>
      </p:sp>
    </p:spTree>
    <p:extLst>
      <p:ext uri="{BB962C8B-B14F-4D97-AF65-F5344CB8AC3E}">
        <p14:creationId xmlns:p14="http://schemas.microsoft.com/office/powerpoint/2010/main" val="14780003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7022DED-AFA7-426A-8081-356442352F8B}"/>
              </a:ext>
            </a:extLst>
          </p:cNvPr>
          <p:cNvPicPr>
            <a:picLocks noChangeAspect="1"/>
          </p:cNvPicPr>
          <p:nvPr/>
        </p:nvPicPr>
        <p:blipFill>
          <a:blip r:embed="rId3"/>
          <a:stretch>
            <a:fillRect/>
          </a:stretch>
        </p:blipFill>
        <p:spPr>
          <a:xfrm>
            <a:off x="7217913" y="1423447"/>
            <a:ext cx="4467783" cy="4630248"/>
          </a:xfrm>
          <a:prstGeom prst="rect">
            <a:avLst/>
          </a:prstGeom>
        </p:spPr>
      </p:pic>
      <p:sp>
        <p:nvSpPr>
          <p:cNvPr id="7" name="TextBox 6">
            <a:extLst>
              <a:ext uri="{FF2B5EF4-FFF2-40B4-BE49-F238E27FC236}">
                <a16:creationId xmlns:a16="http://schemas.microsoft.com/office/drawing/2014/main" id="{8AB8781F-5716-4B4F-B943-917DAE080CF5}"/>
              </a:ext>
            </a:extLst>
          </p:cNvPr>
          <p:cNvSpPr txBox="1"/>
          <p:nvPr/>
        </p:nvSpPr>
        <p:spPr>
          <a:xfrm>
            <a:off x="7217913" y="6046404"/>
            <a:ext cx="4467783" cy="307777"/>
          </a:xfrm>
          <a:prstGeom prst="rect">
            <a:avLst/>
          </a:prstGeom>
          <a:noFill/>
        </p:spPr>
        <p:txBody>
          <a:bodyPr wrap="square" rtlCol="0">
            <a:spAutoFit/>
          </a:bodyPr>
          <a:lstStyle/>
          <a:p>
            <a:pPr algn="ctr"/>
            <a:r>
              <a:rPr lang="en-US" sz="1400" i="1" dirty="0"/>
              <a:t>Figure 16: Connections of Light Sensor</a:t>
            </a:r>
          </a:p>
        </p:txBody>
      </p:sp>
      <p:sp>
        <p:nvSpPr>
          <p:cNvPr id="8" name="Title 1">
            <a:extLst>
              <a:ext uri="{FF2B5EF4-FFF2-40B4-BE49-F238E27FC236}">
                <a16:creationId xmlns:a16="http://schemas.microsoft.com/office/drawing/2014/main" id="{085927C4-7BC4-47EB-92A5-2F154709ABC7}"/>
              </a:ext>
            </a:extLst>
          </p:cNvPr>
          <p:cNvSpPr>
            <a:spLocks noGrp="1"/>
          </p:cNvSpPr>
          <p:nvPr>
            <p:ph type="title"/>
          </p:nvPr>
        </p:nvSpPr>
        <p:spPr>
          <a:xfrm>
            <a:off x="1371600" y="685800"/>
            <a:ext cx="9601200" cy="737647"/>
          </a:xfrm>
        </p:spPr>
        <p:txBody>
          <a:bodyPr/>
          <a:lstStyle/>
          <a:p>
            <a:r>
              <a:rPr lang="en-US" dirty="0"/>
              <a:t>Result and Analysis</a:t>
            </a:r>
          </a:p>
        </p:txBody>
      </p:sp>
      <p:sp>
        <p:nvSpPr>
          <p:cNvPr id="9" name="Content Placeholder 2">
            <a:extLst>
              <a:ext uri="{FF2B5EF4-FFF2-40B4-BE49-F238E27FC236}">
                <a16:creationId xmlns:a16="http://schemas.microsoft.com/office/drawing/2014/main" id="{AC0F3401-6397-44BA-8884-789755CD7498}"/>
              </a:ext>
            </a:extLst>
          </p:cNvPr>
          <p:cNvSpPr>
            <a:spLocks noGrp="1"/>
          </p:cNvSpPr>
          <p:nvPr>
            <p:ph idx="1"/>
          </p:nvPr>
        </p:nvSpPr>
        <p:spPr>
          <a:xfrm>
            <a:off x="1371599" y="1574275"/>
            <a:ext cx="5368565" cy="4694549"/>
          </a:xfrm>
        </p:spPr>
        <p:txBody>
          <a:bodyPr>
            <a:normAutofit/>
          </a:bodyPr>
          <a:lstStyle/>
          <a:p>
            <a:pPr marL="0" indent="0">
              <a:buNone/>
            </a:pPr>
            <a:r>
              <a:rPr lang="en-US" sz="2800" b="1" dirty="0"/>
              <a:t>Child Module: Light Sensor </a:t>
            </a:r>
          </a:p>
          <a:p>
            <a:r>
              <a:rPr lang="en-US" dirty="0"/>
              <a:t>The function of the light sensor is to decide if the child is sleeping or awake.</a:t>
            </a:r>
          </a:p>
          <a:p>
            <a:r>
              <a:rPr lang="en-US" dirty="0"/>
              <a:t>The light sensor sends a</a:t>
            </a:r>
          </a:p>
          <a:p>
            <a:pPr lvl="1"/>
            <a:r>
              <a:rPr lang="en-US" dirty="0"/>
              <a:t>‘High’ when it detects light </a:t>
            </a:r>
          </a:p>
          <a:p>
            <a:pPr lvl="1"/>
            <a:r>
              <a:rPr lang="en-US" dirty="0"/>
              <a:t>‘Low’ when no light is detected</a:t>
            </a:r>
          </a:p>
        </p:txBody>
      </p:sp>
    </p:spTree>
    <p:extLst>
      <p:ext uri="{BB962C8B-B14F-4D97-AF65-F5344CB8AC3E}">
        <p14:creationId xmlns:p14="http://schemas.microsoft.com/office/powerpoint/2010/main" val="15729711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CE8AAC0-9347-419A-87BE-E82033BD0B8C}"/>
              </a:ext>
            </a:extLst>
          </p:cNvPr>
          <p:cNvSpPr txBox="1">
            <a:spLocks/>
          </p:cNvSpPr>
          <p:nvPr/>
        </p:nvSpPr>
        <p:spPr>
          <a:xfrm>
            <a:off x="1371600" y="685800"/>
            <a:ext cx="9601200" cy="737647"/>
          </a:xfrm>
          <a:prstGeom prst="rect">
            <a:avLst/>
          </a:prstGeom>
        </p:spPr>
        <p:txBody>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r>
              <a:rPr lang="en-US" dirty="0"/>
              <a:t>Table of Contents </a:t>
            </a:r>
          </a:p>
        </p:txBody>
      </p:sp>
      <p:sp>
        <p:nvSpPr>
          <p:cNvPr id="6" name="Content Placeholder 2">
            <a:extLst>
              <a:ext uri="{FF2B5EF4-FFF2-40B4-BE49-F238E27FC236}">
                <a16:creationId xmlns:a16="http://schemas.microsoft.com/office/drawing/2014/main" id="{C5F75AE3-A2F3-4932-A8E5-C5337DB0C13D}"/>
              </a:ext>
            </a:extLst>
          </p:cNvPr>
          <p:cNvSpPr txBox="1">
            <a:spLocks/>
          </p:cNvSpPr>
          <p:nvPr/>
        </p:nvSpPr>
        <p:spPr>
          <a:xfrm>
            <a:off x="1371600" y="1646511"/>
            <a:ext cx="9409813" cy="4709566"/>
          </a:xfrm>
          <a:prstGeom prst="rect">
            <a:avLst/>
          </a:prstGeom>
        </p:spPr>
        <p:txBody>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pPr>
              <a:buFont typeface="Arial" panose="020B0604020202020204" pitchFamily="34" charset="0"/>
              <a:buChar char="•"/>
            </a:pPr>
            <a:r>
              <a:rPr lang="en-US" sz="2800" b="1" dirty="0"/>
              <a:t>Introduction	</a:t>
            </a:r>
          </a:p>
          <a:p>
            <a:pPr>
              <a:buFont typeface="Arial" panose="020B0604020202020204" pitchFamily="34" charset="0"/>
              <a:buChar char="•"/>
            </a:pPr>
            <a:r>
              <a:rPr lang="en-US" sz="2800" b="1" dirty="0"/>
              <a:t>Literature Review</a:t>
            </a:r>
          </a:p>
          <a:p>
            <a:pPr>
              <a:buFont typeface="Arial" panose="020B0604020202020204" pitchFamily="34" charset="0"/>
              <a:buChar char="•"/>
            </a:pPr>
            <a:r>
              <a:rPr lang="en-US" sz="2800" b="1" dirty="0"/>
              <a:t>Methodology	</a:t>
            </a:r>
          </a:p>
          <a:p>
            <a:pPr>
              <a:buFont typeface="Arial" panose="020B0604020202020204" pitchFamily="34" charset="0"/>
              <a:buChar char="•"/>
            </a:pPr>
            <a:r>
              <a:rPr lang="en-US" sz="2800" b="1" dirty="0"/>
              <a:t>Result and Analysis	</a:t>
            </a:r>
          </a:p>
          <a:p>
            <a:pPr>
              <a:buFont typeface="Arial" panose="020B0604020202020204" pitchFamily="34" charset="0"/>
              <a:buChar char="•"/>
            </a:pPr>
            <a:r>
              <a:rPr lang="en-US" sz="2800" b="1" dirty="0"/>
              <a:t>Conclusion	</a:t>
            </a:r>
          </a:p>
          <a:p>
            <a:pPr>
              <a:buFont typeface="Arial" panose="020B0604020202020204" pitchFamily="34" charset="0"/>
              <a:buChar char="•"/>
            </a:pPr>
            <a:r>
              <a:rPr lang="en-US" sz="2800" b="1" dirty="0"/>
              <a:t>References 	</a:t>
            </a:r>
          </a:p>
          <a:p>
            <a:pPr marL="0" indent="0">
              <a:buNone/>
            </a:pPr>
            <a:endParaRPr lang="en-US" dirty="0"/>
          </a:p>
        </p:txBody>
      </p:sp>
    </p:spTree>
    <p:extLst>
      <p:ext uri="{BB962C8B-B14F-4D97-AF65-F5344CB8AC3E}">
        <p14:creationId xmlns:p14="http://schemas.microsoft.com/office/powerpoint/2010/main" val="40095561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085927C4-7BC4-47EB-92A5-2F154709ABC7}"/>
              </a:ext>
            </a:extLst>
          </p:cNvPr>
          <p:cNvSpPr>
            <a:spLocks noGrp="1"/>
          </p:cNvSpPr>
          <p:nvPr>
            <p:ph type="title"/>
          </p:nvPr>
        </p:nvSpPr>
        <p:spPr>
          <a:xfrm>
            <a:off x="1371600" y="685800"/>
            <a:ext cx="9601200" cy="737647"/>
          </a:xfrm>
        </p:spPr>
        <p:txBody>
          <a:bodyPr/>
          <a:lstStyle/>
          <a:p>
            <a:r>
              <a:rPr lang="en-US" dirty="0"/>
              <a:t>Result and Analysis</a:t>
            </a:r>
          </a:p>
        </p:txBody>
      </p:sp>
      <p:sp>
        <p:nvSpPr>
          <p:cNvPr id="9" name="Content Placeholder 2">
            <a:extLst>
              <a:ext uri="{FF2B5EF4-FFF2-40B4-BE49-F238E27FC236}">
                <a16:creationId xmlns:a16="http://schemas.microsoft.com/office/drawing/2014/main" id="{AC0F3401-6397-44BA-8884-789755CD7498}"/>
              </a:ext>
            </a:extLst>
          </p:cNvPr>
          <p:cNvSpPr>
            <a:spLocks noGrp="1"/>
          </p:cNvSpPr>
          <p:nvPr>
            <p:ph idx="1"/>
          </p:nvPr>
        </p:nvSpPr>
        <p:spPr>
          <a:xfrm>
            <a:off x="1371599" y="1574275"/>
            <a:ext cx="5368565" cy="4694549"/>
          </a:xfrm>
        </p:spPr>
        <p:txBody>
          <a:bodyPr>
            <a:normAutofit/>
          </a:bodyPr>
          <a:lstStyle/>
          <a:p>
            <a:pPr marL="0" indent="0">
              <a:buNone/>
            </a:pPr>
            <a:r>
              <a:rPr lang="en-US" sz="2800" b="1" dirty="0"/>
              <a:t>Child Module: MPU Module </a:t>
            </a:r>
          </a:p>
          <a:p>
            <a:r>
              <a:rPr lang="en-US" dirty="0"/>
              <a:t>The MPU is used mainly to decide if the child is exercising or resting.</a:t>
            </a:r>
          </a:p>
          <a:p>
            <a:r>
              <a:rPr lang="en-US" dirty="0"/>
              <a:t>If the MPU detects continues change on </a:t>
            </a:r>
          </a:p>
          <a:p>
            <a:pPr lvl="1"/>
            <a:r>
              <a:rPr lang="en-US" dirty="0"/>
              <a:t>&gt;2 of the 3 axis then turns ‘High’</a:t>
            </a:r>
          </a:p>
          <a:p>
            <a:pPr lvl="1"/>
            <a:r>
              <a:rPr lang="en-US" dirty="0"/>
              <a:t>&lt;2 of the 3 axis then turns ‘Low’</a:t>
            </a:r>
          </a:p>
          <a:p>
            <a:pPr lvl="1"/>
            <a:endParaRPr lang="en-US" dirty="0"/>
          </a:p>
          <a:p>
            <a:pPr lvl="1"/>
            <a:endParaRPr lang="en-US" dirty="0"/>
          </a:p>
        </p:txBody>
      </p:sp>
      <p:pic>
        <p:nvPicPr>
          <p:cNvPr id="2" name="Picture 1">
            <a:extLst>
              <a:ext uri="{FF2B5EF4-FFF2-40B4-BE49-F238E27FC236}">
                <a16:creationId xmlns:a16="http://schemas.microsoft.com/office/drawing/2014/main" id="{40B23D5A-F97C-423B-939D-F1295AF63F1F}"/>
              </a:ext>
            </a:extLst>
          </p:cNvPr>
          <p:cNvPicPr>
            <a:picLocks noChangeAspect="1"/>
          </p:cNvPicPr>
          <p:nvPr/>
        </p:nvPicPr>
        <p:blipFill>
          <a:blip r:embed="rId3"/>
          <a:stretch>
            <a:fillRect/>
          </a:stretch>
        </p:blipFill>
        <p:spPr>
          <a:xfrm>
            <a:off x="7191607" y="1423447"/>
            <a:ext cx="4393935" cy="4281270"/>
          </a:xfrm>
          <a:prstGeom prst="rect">
            <a:avLst/>
          </a:prstGeom>
        </p:spPr>
      </p:pic>
      <p:sp>
        <p:nvSpPr>
          <p:cNvPr id="3" name="TextBox 2">
            <a:extLst>
              <a:ext uri="{FF2B5EF4-FFF2-40B4-BE49-F238E27FC236}">
                <a16:creationId xmlns:a16="http://schemas.microsoft.com/office/drawing/2014/main" id="{07A42158-3122-4C98-8E0E-3A4AEF7198EE}"/>
              </a:ext>
            </a:extLst>
          </p:cNvPr>
          <p:cNvSpPr txBox="1"/>
          <p:nvPr/>
        </p:nvSpPr>
        <p:spPr>
          <a:xfrm>
            <a:off x="7105383" y="5702574"/>
            <a:ext cx="4799457" cy="307777"/>
          </a:xfrm>
          <a:prstGeom prst="rect">
            <a:avLst/>
          </a:prstGeom>
          <a:noFill/>
        </p:spPr>
        <p:txBody>
          <a:bodyPr wrap="square" rtlCol="0">
            <a:spAutoFit/>
          </a:bodyPr>
          <a:lstStyle/>
          <a:p>
            <a:pPr algn="ctr"/>
            <a:r>
              <a:rPr lang="en-US" sz="1400" i="1" dirty="0"/>
              <a:t>Figure 17: Connections of MPU Module</a:t>
            </a:r>
          </a:p>
        </p:txBody>
      </p:sp>
    </p:spTree>
    <p:extLst>
      <p:ext uri="{BB962C8B-B14F-4D97-AF65-F5344CB8AC3E}">
        <p14:creationId xmlns:p14="http://schemas.microsoft.com/office/powerpoint/2010/main" val="28643160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ACF0B42-40E2-43BE-9BD1-228D72434361}"/>
              </a:ext>
            </a:extLst>
          </p:cNvPr>
          <p:cNvSpPr>
            <a:spLocks noGrp="1"/>
          </p:cNvSpPr>
          <p:nvPr>
            <p:ph type="title"/>
          </p:nvPr>
        </p:nvSpPr>
        <p:spPr>
          <a:xfrm>
            <a:off x="1371600" y="685800"/>
            <a:ext cx="9601200" cy="737647"/>
          </a:xfrm>
        </p:spPr>
        <p:txBody>
          <a:bodyPr/>
          <a:lstStyle/>
          <a:p>
            <a:r>
              <a:rPr lang="en-US" dirty="0"/>
              <a:t>Result and Analysis</a:t>
            </a:r>
          </a:p>
        </p:txBody>
      </p:sp>
      <p:pic>
        <p:nvPicPr>
          <p:cNvPr id="6" name="Picture 5">
            <a:extLst>
              <a:ext uri="{FF2B5EF4-FFF2-40B4-BE49-F238E27FC236}">
                <a16:creationId xmlns:a16="http://schemas.microsoft.com/office/drawing/2014/main" id="{26591F2A-ADDE-4D90-9576-1C598C34DF54}"/>
              </a:ext>
            </a:extLst>
          </p:cNvPr>
          <p:cNvPicPr>
            <a:picLocks noChangeAspect="1"/>
          </p:cNvPicPr>
          <p:nvPr/>
        </p:nvPicPr>
        <p:blipFill>
          <a:blip r:embed="rId3"/>
          <a:stretch>
            <a:fillRect/>
          </a:stretch>
        </p:blipFill>
        <p:spPr>
          <a:xfrm>
            <a:off x="7234344" y="685800"/>
            <a:ext cx="4087248" cy="5712857"/>
          </a:xfrm>
          <a:prstGeom prst="rect">
            <a:avLst/>
          </a:prstGeom>
        </p:spPr>
      </p:pic>
      <p:sp>
        <p:nvSpPr>
          <p:cNvPr id="8" name="TextBox 7">
            <a:extLst>
              <a:ext uri="{FF2B5EF4-FFF2-40B4-BE49-F238E27FC236}">
                <a16:creationId xmlns:a16="http://schemas.microsoft.com/office/drawing/2014/main" id="{E155D5BD-71C1-4329-90E0-CC5938F05244}"/>
              </a:ext>
            </a:extLst>
          </p:cNvPr>
          <p:cNvSpPr txBox="1"/>
          <p:nvPr/>
        </p:nvSpPr>
        <p:spPr>
          <a:xfrm>
            <a:off x="7008829" y="6398657"/>
            <a:ext cx="4799457" cy="307777"/>
          </a:xfrm>
          <a:prstGeom prst="rect">
            <a:avLst/>
          </a:prstGeom>
          <a:noFill/>
        </p:spPr>
        <p:txBody>
          <a:bodyPr wrap="square" rtlCol="0">
            <a:spAutoFit/>
          </a:bodyPr>
          <a:lstStyle/>
          <a:p>
            <a:pPr algn="ctr"/>
            <a:r>
              <a:rPr lang="en-US" sz="1400" i="1" dirty="0"/>
              <a:t>Figure 19: Connections of GPS Module</a:t>
            </a:r>
          </a:p>
        </p:txBody>
      </p:sp>
      <p:sp>
        <p:nvSpPr>
          <p:cNvPr id="20" name="Content Placeholder 2">
            <a:extLst>
              <a:ext uri="{FF2B5EF4-FFF2-40B4-BE49-F238E27FC236}">
                <a16:creationId xmlns:a16="http://schemas.microsoft.com/office/drawing/2014/main" id="{0427CDBC-1685-4278-8D24-3B60A195586F}"/>
              </a:ext>
            </a:extLst>
          </p:cNvPr>
          <p:cNvSpPr>
            <a:spLocks noGrp="1"/>
          </p:cNvSpPr>
          <p:nvPr>
            <p:ph idx="1"/>
          </p:nvPr>
        </p:nvSpPr>
        <p:spPr>
          <a:xfrm>
            <a:off x="1371599" y="1574276"/>
            <a:ext cx="5971881" cy="1536570"/>
          </a:xfrm>
        </p:spPr>
        <p:txBody>
          <a:bodyPr>
            <a:normAutofit/>
          </a:bodyPr>
          <a:lstStyle/>
          <a:p>
            <a:pPr marL="0" indent="0">
              <a:buNone/>
            </a:pPr>
            <a:r>
              <a:rPr lang="en-US" sz="2800" b="1" dirty="0"/>
              <a:t>Child Module: GPS and Wi-Fi Module</a:t>
            </a:r>
          </a:p>
          <a:p>
            <a:r>
              <a:rPr lang="en-US" dirty="0"/>
              <a:t>The GPS module is used to locate the child at any time by providing parent with the coordinates of the child.</a:t>
            </a:r>
          </a:p>
          <a:p>
            <a:pPr marL="0" indent="0">
              <a:buNone/>
            </a:pPr>
            <a:endParaRPr lang="en-US" dirty="0"/>
          </a:p>
        </p:txBody>
      </p:sp>
      <p:pic>
        <p:nvPicPr>
          <p:cNvPr id="22" name="Picture 21">
            <a:extLst>
              <a:ext uri="{FF2B5EF4-FFF2-40B4-BE49-F238E27FC236}">
                <a16:creationId xmlns:a16="http://schemas.microsoft.com/office/drawing/2014/main" id="{86AFD6EE-7630-45DE-8B25-7F4BD17B8D69}"/>
              </a:ext>
            </a:extLst>
          </p:cNvPr>
          <p:cNvPicPr>
            <a:picLocks noChangeAspect="1"/>
          </p:cNvPicPr>
          <p:nvPr/>
        </p:nvPicPr>
        <p:blipFill>
          <a:blip r:embed="rId4"/>
          <a:stretch>
            <a:fillRect/>
          </a:stretch>
        </p:blipFill>
        <p:spPr>
          <a:xfrm rot="5400000">
            <a:off x="2470974" y="2633824"/>
            <a:ext cx="3169811" cy="4226415"/>
          </a:xfrm>
          <a:prstGeom prst="rect">
            <a:avLst/>
          </a:prstGeom>
        </p:spPr>
      </p:pic>
      <p:sp>
        <p:nvSpPr>
          <p:cNvPr id="24" name="TextBox 23">
            <a:extLst>
              <a:ext uri="{FF2B5EF4-FFF2-40B4-BE49-F238E27FC236}">
                <a16:creationId xmlns:a16="http://schemas.microsoft.com/office/drawing/2014/main" id="{BA495C2B-A242-49A2-BC0A-A0D0CA8673A8}"/>
              </a:ext>
            </a:extLst>
          </p:cNvPr>
          <p:cNvSpPr txBox="1"/>
          <p:nvPr/>
        </p:nvSpPr>
        <p:spPr>
          <a:xfrm>
            <a:off x="2204538" y="6383217"/>
            <a:ext cx="3702685" cy="307777"/>
          </a:xfrm>
          <a:prstGeom prst="rect">
            <a:avLst/>
          </a:prstGeom>
          <a:noFill/>
        </p:spPr>
        <p:txBody>
          <a:bodyPr wrap="square" rtlCol="0">
            <a:spAutoFit/>
          </a:bodyPr>
          <a:lstStyle/>
          <a:p>
            <a:pPr algn="ctr"/>
            <a:r>
              <a:rPr lang="en-US" sz="1400" i="1" dirty="0"/>
              <a:t>Figure 18: Connections of Wi-Fi Module</a:t>
            </a:r>
          </a:p>
        </p:txBody>
      </p:sp>
    </p:spTree>
    <p:extLst>
      <p:ext uri="{BB962C8B-B14F-4D97-AF65-F5344CB8AC3E}">
        <p14:creationId xmlns:p14="http://schemas.microsoft.com/office/powerpoint/2010/main" val="34446921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9B47DCE-787B-4F71-9552-FCE89D50A1CE}"/>
              </a:ext>
            </a:extLst>
          </p:cNvPr>
          <p:cNvSpPr>
            <a:spLocks noGrp="1"/>
          </p:cNvSpPr>
          <p:nvPr>
            <p:ph type="title"/>
          </p:nvPr>
        </p:nvSpPr>
        <p:spPr>
          <a:xfrm>
            <a:off x="1371600" y="685800"/>
            <a:ext cx="9601200" cy="737647"/>
          </a:xfrm>
        </p:spPr>
        <p:txBody>
          <a:bodyPr/>
          <a:lstStyle/>
          <a:p>
            <a:r>
              <a:rPr lang="en-US" dirty="0"/>
              <a:t>Result and Analysis</a:t>
            </a:r>
          </a:p>
        </p:txBody>
      </p:sp>
      <p:sp>
        <p:nvSpPr>
          <p:cNvPr id="5" name="Content Placeholder 2">
            <a:extLst>
              <a:ext uri="{FF2B5EF4-FFF2-40B4-BE49-F238E27FC236}">
                <a16:creationId xmlns:a16="http://schemas.microsoft.com/office/drawing/2014/main" id="{98CFC55F-FEF0-4488-B4D2-EEF8ED6EB3DF}"/>
              </a:ext>
            </a:extLst>
          </p:cNvPr>
          <p:cNvSpPr>
            <a:spLocks noGrp="1"/>
          </p:cNvSpPr>
          <p:nvPr>
            <p:ph idx="1"/>
          </p:nvPr>
        </p:nvSpPr>
        <p:spPr>
          <a:xfrm>
            <a:off x="1371600" y="1574276"/>
            <a:ext cx="7187938" cy="2875176"/>
          </a:xfrm>
        </p:spPr>
        <p:txBody>
          <a:bodyPr>
            <a:normAutofit/>
          </a:bodyPr>
          <a:lstStyle/>
          <a:p>
            <a:pPr marL="0" indent="0">
              <a:buNone/>
            </a:pPr>
            <a:r>
              <a:rPr lang="en-US" sz="2800" b="1" dirty="0"/>
              <a:t>Parent Module</a:t>
            </a:r>
          </a:p>
          <a:p>
            <a:r>
              <a:rPr lang="en-US" dirty="0"/>
              <a:t>The android application represents the data that is displayed on a webpage </a:t>
            </a:r>
          </a:p>
          <a:p>
            <a:r>
              <a:rPr lang="en-US" dirty="0"/>
              <a:t>The Webpage was created using HTML</a:t>
            </a:r>
          </a:p>
          <a:p>
            <a:r>
              <a:rPr lang="en-US" dirty="0"/>
              <a:t>The application was created using Java in Android Studio</a:t>
            </a:r>
          </a:p>
          <a:p>
            <a:pPr marL="0" indent="0">
              <a:buNone/>
            </a:pPr>
            <a:endParaRPr lang="en-US" dirty="0"/>
          </a:p>
        </p:txBody>
      </p:sp>
      <p:pic>
        <p:nvPicPr>
          <p:cNvPr id="6" name="Picture 5">
            <a:extLst>
              <a:ext uri="{FF2B5EF4-FFF2-40B4-BE49-F238E27FC236}">
                <a16:creationId xmlns:a16="http://schemas.microsoft.com/office/drawing/2014/main" id="{5C196180-348D-41A2-B7BF-B76B021740FB}"/>
              </a:ext>
            </a:extLst>
          </p:cNvPr>
          <p:cNvPicPr>
            <a:picLocks noChangeAspect="1"/>
          </p:cNvPicPr>
          <p:nvPr/>
        </p:nvPicPr>
        <p:blipFill rotWithShape="1">
          <a:blip r:embed="rId3"/>
          <a:srcRect l="4849" t="2337" r="6449" b="1856"/>
          <a:stretch/>
        </p:blipFill>
        <p:spPr>
          <a:xfrm>
            <a:off x="8559537" y="256899"/>
            <a:ext cx="3278778" cy="5915301"/>
          </a:xfrm>
          <a:prstGeom prst="rect">
            <a:avLst/>
          </a:prstGeom>
        </p:spPr>
      </p:pic>
      <p:sp>
        <p:nvSpPr>
          <p:cNvPr id="8" name="TextBox 7">
            <a:extLst>
              <a:ext uri="{FF2B5EF4-FFF2-40B4-BE49-F238E27FC236}">
                <a16:creationId xmlns:a16="http://schemas.microsoft.com/office/drawing/2014/main" id="{476057EA-E9D6-47D1-86CD-790FDA7B6999}"/>
              </a:ext>
            </a:extLst>
          </p:cNvPr>
          <p:cNvSpPr txBox="1"/>
          <p:nvPr/>
        </p:nvSpPr>
        <p:spPr>
          <a:xfrm>
            <a:off x="8409583" y="6133421"/>
            <a:ext cx="3578686" cy="307777"/>
          </a:xfrm>
          <a:prstGeom prst="rect">
            <a:avLst/>
          </a:prstGeom>
          <a:noFill/>
        </p:spPr>
        <p:txBody>
          <a:bodyPr wrap="square" rtlCol="0">
            <a:spAutoFit/>
          </a:bodyPr>
          <a:lstStyle/>
          <a:p>
            <a:pPr algn="ctr"/>
            <a:r>
              <a:rPr lang="en-US" sz="1400" i="1" dirty="0"/>
              <a:t>Figure 20: Layout of the Android Application</a:t>
            </a:r>
          </a:p>
        </p:txBody>
      </p:sp>
    </p:spTree>
    <p:extLst>
      <p:ext uri="{BB962C8B-B14F-4D97-AF65-F5344CB8AC3E}">
        <p14:creationId xmlns:p14="http://schemas.microsoft.com/office/powerpoint/2010/main" val="29599518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DE9479A-4A1D-4200-9F7C-C476194A0EC1}"/>
              </a:ext>
            </a:extLst>
          </p:cNvPr>
          <p:cNvSpPr>
            <a:spLocks noGrp="1"/>
          </p:cNvSpPr>
          <p:nvPr>
            <p:ph type="title"/>
          </p:nvPr>
        </p:nvSpPr>
        <p:spPr>
          <a:xfrm>
            <a:off x="1371600" y="685800"/>
            <a:ext cx="9601200" cy="737647"/>
          </a:xfrm>
        </p:spPr>
        <p:txBody>
          <a:bodyPr/>
          <a:lstStyle/>
          <a:p>
            <a:r>
              <a:rPr lang="en-US" dirty="0"/>
              <a:t>Result and Analysis </a:t>
            </a:r>
          </a:p>
        </p:txBody>
      </p:sp>
      <p:sp>
        <p:nvSpPr>
          <p:cNvPr id="5" name="Content Placeholder 2">
            <a:extLst>
              <a:ext uri="{FF2B5EF4-FFF2-40B4-BE49-F238E27FC236}">
                <a16:creationId xmlns:a16="http://schemas.microsoft.com/office/drawing/2014/main" id="{249704CC-6810-4EF0-8FB3-E7742A020853}"/>
              </a:ext>
            </a:extLst>
          </p:cNvPr>
          <p:cNvSpPr>
            <a:spLocks noGrp="1"/>
          </p:cNvSpPr>
          <p:nvPr>
            <p:ph idx="1"/>
          </p:nvPr>
        </p:nvSpPr>
        <p:spPr>
          <a:xfrm>
            <a:off x="1371600" y="1574275"/>
            <a:ext cx="9601200" cy="1508289"/>
          </a:xfrm>
        </p:spPr>
        <p:txBody>
          <a:bodyPr>
            <a:normAutofit/>
          </a:bodyPr>
          <a:lstStyle/>
          <a:p>
            <a:pPr marL="0" indent="0">
              <a:buNone/>
            </a:pPr>
            <a:r>
              <a:rPr lang="en-US" sz="2800" b="1" dirty="0"/>
              <a:t>3D printed Wi-fi Lamp</a:t>
            </a:r>
          </a:p>
          <a:p>
            <a:r>
              <a:rPr lang="en-US" dirty="0"/>
              <a:t>A simulation was created for the Lamp</a:t>
            </a:r>
          </a:p>
        </p:txBody>
      </p:sp>
      <p:pic>
        <p:nvPicPr>
          <p:cNvPr id="6" name="Picture 5">
            <a:extLst>
              <a:ext uri="{FF2B5EF4-FFF2-40B4-BE49-F238E27FC236}">
                <a16:creationId xmlns:a16="http://schemas.microsoft.com/office/drawing/2014/main" id="{F46CEF74-1E9B-4E30-9BAA-A9EAAD25038F}"/>
              </a:ext>
            </a:extLst>
          </p:cNvPr>
          <p:cNvPicPr>
            <a:picLocks noChangeAspect="1"/>
          </p:cNvPicPr>
          <p:nvPr/>
        </p:nvPicPr>
        <p:blipFill>
          <a:blip r:embed="rId3"/>
          <a:stretch>
            <a:fillRect/>
          </a:stretch>
        </p:blipFill>
        <p:spPr>
          <a:xfrm>
            <a:off x="834272" y="2699679"/>
            <a:ext cx="3854913" cy="3789575"/>
          </a:xfrm>
          <a:prstGeom prst="rect">
            <a:avLst/>
          </a:prstGeom>
        </p:spPr>
      </p:pic>
      <p:pic>
        <p:nvPicPr>
          <p:cNvPr id="7" name="Picture 6">
            <a:extLst>
              <a:ext uri="{FF2B5EF4-FFF2-40B4-BE49-F238E27FC236}">
                <a16:creationId xmlns:a16="http://schemas.microsoft.com/office/drawing/2014/main" id="{8E56DE98-12C2-458F-8A41-FF0460AB28F4}"/>
              </a:ext>
            </a:extLst>
          </p:cNvPr>
          <p:cNvPicPr>
            <a:picLocks noChangeAspect="1"/>
          </p:cNvPicPr>
          <p:nvPr/>
        </p:nvPicPr>
        <p:blipFill>
          <a:blip r:embed="rId4"/>
          <a:stretch>
            <a:fillRect/>
          </a:stretch>
        </p:blipFill>
        <p:spPr>
          <a:xfrm>
            <a:off x="4816739" y="2692454"/>
            <a:ext cx="3532057" cy="3796800"/>
          </a:xfrm>
          <a:prstGeom prst="rect">
            <a:avLst/>
          </a:prstGeom>
        </p:spPr>
      </p:pic>
      <p:pic>
        <p:nvPicPr>
          <p:cNvPr id="8" name="Picture 7">
            <a:extLst>
              <a:ext uri="{FF2B5EF4-FFF2-40B4-BE49-F238E27FC236}">
                <a16:creationId xmlns:a16="http://schemas.microsoft.com/office/drawing/2014/main" id="{424F0C89-5017-482B-99CF-B7E8BD6E489C}"/>
              </a:ext>
            </a:extLst>
          </p:cNvPr>
          <p:cNvPicPr>
            <a:picLocks noChangeAspect="1"/>
          </p:cNvPicPr>
          <p:nvPr/>
        </p:nvPicPr>
        <p:blipFill>
          <a:blip r:embed="rId5"/>
          <a:stretch>
            <a:fillRect/>
          </a:stretch>
        </p:blipFill>
        <p:spPr>
          <a:xfrm>
            <a:off x="8476350" y="2775275"/>
            <a:ext cx="3621382" cy="3634770"/>
          </a:xfrm>
          <a:prstGeom prst="rect">
            <a:avLst/>
          </a:prstGeom>
        </p:spPr>
      </p:pic>
      <p:sp>
        <p:nvSpPr>
          <p:cNvPr id="10" name="TextBox 9">
            <a:extLst>
              <a:ext uri="{FF2B5EF4-FFF2-40B4-BE49-F238E27FC236}">
                <a16:creationId xmlns:a16="http://schemas.microsoft.com/office/drawing/2014/main" id="{5B9ED9EC-219F-4C7F-913D-3A61D646E81E}"/>
              </a:ext>
            </a:extLst>
          </p:cNvPr>
          <p:cNvSpPr txBox="1"/>
          <p:nvPr/>
        </p:nvSpPr>
        <p:spPr>
          <a:xfrm>
            <a:off x="972385" y="6489254"/>
            <a:ext cx="3578686" cy="307777"/>
          </a:xfrm>
          <a:prstGeom prst="rect">
            <a:avLst/>
          </a:prstGeom>
          <a:noFill/>
        </p:spPr>
        <p:txBody>
          <a:bodyPr wrap="square" rtlCol="0">
            <a:spAutoFit/>
          </a:bodyPr>
          <a:lstStyle/>
          <a:p>
            <a:pPr algn="ctr"/>
            <a:r>
              <a:rPr lang="en-US" sz="1400" i="1" dirty="0"/>
              <a:t>Figure 21: Red Light when Exercising </a:t>
            </a:r>
          </a:p>
        </p:txBody>
      </p:sp>
      <p:sp>
        <p:nvSpPr>
          <p:cNvPr id="12" name="TextBox 11">
            <a:extLst>
              <a:ext uri="{FF2B5EF4-FFF2-40B4-BE49-F238E27FC236}">
                <a16:creationId xmlns:a16="http://schemas.microsoft.com/office/drawing/2014/main" id="{B3B4515D-7978-47CF-A2B0-FEAA904C67E6}"/>
              </a:ext>
            </a:extLst>
          </p:cNvPr>
          <p:cNvSpPr txBox="1"/>
          <p:nvPr/>
        </p:nvSpPr>
        <p:spPr>
          <a:xfrm>
            <a:off x="4770110" y="6478785"/>
            <a:ext cx="3578686" cy="307777"/>
          </a:xfrm>
          <a:prstGeom prst="rect">
            <a:avLst/>
          </a:prstGeom>
          <a:noFill/>
        </p:spPr>
        <p:txBody>
          <a:bodyPr wrap="square" rtlCol="0">
            <a:spAutoFit/>
          </a:bodyPr>
          <a:lstStyle/>
          <a:p>
            <a:pPr algn="ctr"/>
            <a:r>
              <a:rPr lang="en-US" sz="1400" i="1" dirty="0"/>
              <a:t>Figure 22: Blue Light when Sleeping</a:t>
            </a:r>
          </a:p>
        </p:txBody>
      </p:sp>
      <p:sp>
        <p:nvSpPr>
          <p:cNvPr id="14" name="TextBox 13">
            <a:extLst>
              <a:ext uri="{FF2B5EF4-FFF2-40B4-BE49-F238E27FC236}">
                <a16:creationId xmlns:a16="http://schemas.microsoft.com/office/drawing/2014/main" id="{CB999A8A-5096-4A6C-81FC-9568721BC3A7}"/>
              </a:ext>
            </a:extLst>
          </p:cNvPr>
          <p:cNvSpPr txBox="1"/>
          <p:nvPr/>
        </p:nvSpPr>
        <p:spPr>
          <a:xfrm>
            <a:off x="8476350" y="6410045"/>
            <a:ext cx="3578686" cy="307777"/>
          </a:xfrm>
          <a:prstGeom prst="rect">
            <a:avLst/>
          </a:prstGeom>
          <a:noFill/>
        </p:spPr>
        <p:txBody>
          <a:bodyPr wrap="square" rtlCol="0">
            <a:spAutoFit/>
          </a:bodyPr>
          <a:lstStyle/>
          <a:p>
            <a:pPr algn="ctr"/>
            <a:r>
              <a:rPr lang="en-US" sz="1400" i="1" dirty="0"/>
              <a:t>Figure 23: Green Light when Studying </a:t>
            </a:r>
          </a:p>
        </p:txBody>
      </p:sp>
    </p:spTree>
    <p:extLst>
      <p:ext uri="{BB962C8B-B14F-4D97-AF65-F5344CB8AC3E}">
        <p14:creationId xmlns:p14="http://schemas.microsoft.com/office/powerpoint/2010/main" val="19058542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C8FE758-E5A0-47D3-A598-4EBE3E6118BA}"/>
              </a:ext>
            </a:extLst>
          </p:cNvPr>
          <p:cNvSpPr>
            <a:spLocks noGrp="1"/>
          </p:cNvSpPr>
          <p:nvPr>
            <p:ph type="title"/>
          </p:nvPr>
        </p:nvSpPr>
        <p:spPr/>
        <p:txBody>
          <a:bodyPr/>
          <a:lstStyle/>
          <a:p>
            <a:r>
              <a:rPr lang="en-US" dirty="0">
                <a:latin typeface="Bahnschrift Condensed" panose="020B0502040204020203" pitchFamily="34" charset="0"/>
              </a:rPr>
              <a:t>Conclusion</a:t>
            </a:r>
          </a:p>
        </p:txBody>
      </p:sp>
    </p:spTree>
    <p:extLst>
      <p:ext uri="{BB962C8B-B14F-4D97-AF65-F5344CB8AC3E}">
        <p14:creationId xmlns:p14="http://schemas.microsoft.com/office/powerpoint/2010/main" val="3041684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0B57044-1478-4EA3-9AAB-8033191174C9}"/>
              </a:ext>
            </a:extLst>
          </p:cNvPr>
          <p:cNvSpPr>
            <a:spLocks noGrp="1"/>
          </p:cNvSpPr>
          <p:nvPr>
            <p:ph type="title"/>
          </p:nvPr>
        </p:nvSpPr>
        <p:spPr>
          <a:xfrm>
            <a:off x="1371600" y="685800"/>
            <a:ext cx="9601200" cy="737647"/>
          </a:xfrm>
        </p:spPr>
        <p:txBody>
          <a:bodyPr/>
          <a:lstStyle/>
          <a:p>
            <a:r>
              <a:rPr lang="en-US" dirty="0"/>
              <a:t>Conclusion</a:t>
            </a:r>
          </a:p>
        </p:txBody>
      </p:sp>
      <p:sp>
        <p:nvSpPr>
          <p:cNvPr id="7" name="Content Placeholder 2">
            <a:extLst>
              <a:ext uri="{FF2B5EF4-FFF2-40B4-BE49-F238E27FC236}">
                <a16:creationId xmlns:a16="http://schemas.microsoft.com/office/drawing/2014/main" id="{3672F576-63F7-4294-B080-7DD25D98141B}"/>
              </a:ext>
            </a:extLst>
          </p:cNvPr>
          <p:cNvSpPr>
            <a:spLocks noGrp="1"/>
          </p:cNvSpPr>
          <p:nvPr>
            <p:ph idx="1"/>
          </p:nvPr>
        </p:nvSpPr>
        <p:spPr>
          <a:xfrm>
            <a:off x="1371600" y="1574275"/>
            <a:ext cx="9601200" cy="4355185"/>
          </a:xfrm>
        </p:spPr>
        <p:txBody>
          <a:bodyPr>
            <a:normAutofit/>
          </a:bodyPr>
          <a:lstStyle/>
          <a:p>
            <a:r>
              <a:rPr lang="en-US" dirty="0"/>
              <a:t>The aim and objectives of project were achieved.</a:t>
            </a:r>
          </a:p>
          <a:p>
            <a:r>
              <a:rPr lang="en-US" dirty="0"/>
              <a:t>Limitations: </a:t>
            </a:r>
          </a:p>
          <a:p>
            <a:pPr lvl="1"/>
            <a:r>
              <a:rPr lang="en-US" i="0" dirty="0"/>
              <a:t>product size is too big.</a:t>
            </a:r>
          </a:p>
          <a:p>
            <a:pPr lvl="1"/>
            <a:r>
              <a:rPr lang="en-US" i="0" dirty="0"/>
              <a:t>only work within local area network</a:t>
            </a:r>
            <a:r>
              <a:rPr lang="en-US" dirty="0"/>
              <a:t>.</a:t>
            </a:r>
          </a:p>
          <a:p>
            <a:pPr marL="530352" lvl="1" indent="0">
              <a:buNone/>
            </a:pPr>
            <a:endParaRPr lang="en-US" dirty="0"/>
          </a:p>
          <a:p>
            <a:r>
              <a:rPr lang="en-US" dirty="0"/>
              <a:t>Every parent would want to take good care of their child even when they are busy. Hence considering this project it makes it easy for parents to track and monitor the child's health on a regular basis which will make them ensure the safety of their child.</a:t>
            </a:r>
          </a:p>
        </p:txBody>
      </p:sp>
    </p:spTree>
    <p:extLst>
      <p:ext uri="{BB962C8B-B14F-4D97-AF65-F5344CB8AC3E}">
        <p14:creationId xmlns:p14="http://schemas.microsoft.com/office/powerpoint/2010/main" val="972792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8DAC583B-1C93-4505-8EEF-6390F528A530}"/>
              </a:ext>
            </a:extLst>
          </p:cNvPr>
          <p:cNvSpPr>
            <a:spLocks noGrp="1"/>
          </p:cNvSpPr>
          <p:nvPr>
            <p:ph type="title"/>
          </p:nvPr>
        </p:nvSpPr>
        <p:spPr>
          <a:xfrm>
            <a:off x="1371600" y="685800"/>
            <a:ext cx="9601200" cy="737647"/>
          </a:xfrm>
        </p:spPr>
        <p:txBody>
          <a:bodyPr/>
          <a:lstStyle/>
          <a:p>
            <a:r>
              <a:rPr lang="en-US" dirty="0"/>
              <a:t>References </a:t>
            </a:r>
          </a:p>
        </p:txBody>
      </p:sp>
      <p:sp>
        <p:nvSpPr>
          <p:cNvPr id="7" name="Content Placeholder 2">
            <a:extLst>
              <a:ext uri="{FF2B5EF4-FFF2-40B4-BE49-F238E27FC236}">
                <a16:creationId xmlns:a16="http://schemas.microsoft.com/office/drawing/2014/main" id="{A47E3166-C4E1-4EAC-989B-6629B40A5664}"/>
              </a:ext>
            </a:extLst>
          </p:cNvPr>
          <p:cNvSpPr>
            <a:spLocks noGrp="1"/>
          </p:cNvSpPr>
          <p:nvPr>
            <p:ph idx="1"/>
          </p:nvPr>
        </p:nvSpPr>
        <p:spPr>
          <a:xfrm>
            <a:off x="829339" y="1531744"/>
            <a:ext cx="11121656" cy="5177399"/>
          </a:xfrm>
        </p:spPr>
        <p:txBody>
          <a:bodyPr>
            <a:normAutofit/>
          </a:bodyPr>
          <a:lstStyle/>
          <a:p>
            <a:pPr marL="0" indent="0">
              <a:buNone/>
            </a:pPr>
            <a:r>
              <a:rPr lang="en-US" dirty="0"/>
              <a:t>[1]	</a:t>
            </a:r>
            <a:r>
              <a:rPr lang="en-US" dirty="0">
                <a:solidFill>
                  <a:srgbClr val="231F20"/>
                </a:solidFill>
              </a:rPr>
              <a:t>“Missing Children’s Statistics”. </a:t>
            </a:r>
            <a:r>
              <a:rPr lang="en-US" dirty="0"/>
              <a:t>globalmissingkids.org</a:t>
            </a:r>
          </a:p>
          <a:p>
            <a:pPr marL="0" indent="0">
              <a:buNone/>
            </a:pPr>
            <a:r>
              <a:rPr lang="en-US" dirty="0">
                <a:solidFill>
                  <a:srgbClr val="231F20"/>
                </a:solidFill>
              </a:rPr>
              <a:t>	</a:t>
            </a:r>
            <a:r>
              <a:rPr lang="en-US" dirty="0">
                <a:hlinkClick r:id="rId3"/>
              </a:rPr>
              <a:t>https://globalmissingkids.org/awareness/missing-children-statistics/#</a:t>
            </a:r>
            <a:endParaRPr lang="en-US" dirty="0"/>
          </a:p>
          <a:p>
            <a:pPr marL="0" indent="0">
              <a:buNone/>
            </a:pPr>
            <a:r>
              <a:rPr lang="en-US" dirty="0"/>
              <a:t>[2]	</a:t>
            </a:r>
            <a:r>
              <a:rPr lang="en-US" i="0" dirty="0">
                <a:solidFill>
                  <a:srgbClr val="231F20"/>
                </a:solidFill>
                <a:effectLst/>
              </a:rPr>
              <a:t>Matt Berger. “Children Worldwide Aren’t Getting Enough Exercise”</a:t>
            </a:r>
            <a:r>
              <a:rPr lang="en-US" dirty="0">
                <a:solidFill>
                  <a:srgbClr val="231F20"/>
                </a:solidFill>
              </a:rPr>
              <a:t>. Helthline.com</a:t>
            </a:r>
          </a:p>
          <a:p>
            <a:pPr marL="0" indent="0">
              <a:buNone/>
            </a:pPr>
            <a:r>
              <a:rPr lang="en-US" dirty="0">
                <a:solidFill>
                  <a:srgbClr val="231F20"/>
                </a:solidFill>
              </a:rPr>
              <a:t>	</a:t>
            </a:r>
            <a:r>
              <a:rPr lang="en-US" dirty="0">
                <a:hlinkClick r:id="rId4"/>
              </a:rPr>
              <a:t>https://www.healthline.com/health-news/children-around-the-world-dont-get-enough-exercise</a:t>
            </a:r>
            <a:endParaRPr lang="en-US" dirty="0"/>
          </a:p>
          <a:p>
            <a:pPr marL="0" indent="0">
              <a:buNone/>
            </a:pPr>
            <a:r>
              <a:rPr lang="en-US" dirty="0"/>
              <a:t>	(assessed Nov. 20, 2019)</a:t>
            </a:r>
          </a:p>
          <a:p>
            <a:pPr marL="0" indent="0">
              <a:buNone/>
            </a:pPr>
            <a:r>
              <a:rPr lang="en-US" dirty="0"/>
              <a:t>[3]	</a:t>
            </a:r>
            <a:r>
              <a:rPr lang="en-US" dirty="0">
                <a:solidFill>
                  <a:srgbClr val="231F20"/>
                </a:solidFill>
              </a:rPr>
              <a:t>R. </a:t>
            </a:r>
            <a:r>
              <a:rPr lang="en-US" dirty="0" err="1">
                <a:solidFill>
                  <a:srgbClr val="231F20"/>
                </a:solidFill>
              </a:rPr>
              <a:t>Kamalraj</a:t>
            </a:r>
            <a:r>
              <a:rPr lang="en-US" dirty="0">
                <a:solidFill>
                  <a:srgbClr val="231F20"/>
                </a:solidFill>
              </a:rPr>
              <a:t>, “A Hybrid Model on Child Security and Activities Monitoring System using 	</a:t>
            </a:r>
            <a:r>
              <a:rPr lang="en-US" dirty="0" err="1">
                <a:solidFill>
                  <a:srgbClr val="231F20"/>
                </a:solidFill>
              </a:rPr>
              <a:t>IoT</a:t>
            </a:r>
            <a:r>
              <a:rPr lang="en-US" dirty="0">
                <a:solidFill>
                  <a:srgbClr val="231F20"/>
                </a:solidFill>
              </a:rPr>
              <a:t>,” </a:t>
            </a:r>
            <a:r>
              <a:rPr lang="en-US" i="1" dirty="0">
                <a:solidFill>
                  <a:srgbClr val="231F20"/>
                </a:solidFill>
              </a:rPr>
              <a:t>Inventive Research in Computing Applications</a:t>
            </a:r>
            <a:r>
              <a:rPr lang="en-US" dirty="0">
                <a:solidFill>
                  <a:srgbClr val="231F20"/>
                </a:solidFill>
              </a:rPr>
              <a:t>, 2018, pp. 996 – 999. </a:t>
            </a:r>
          </a:p>
          <a:p>
            <a:pPr marL="0" indent="0">
              <a:buNone/>
            </a:pPr>
            <a:r>
              <a:rPr lang="en-US" dirty="0">
                <a:solidFill>
                  <a:srgbClr val="231F20"/>
                </a:solidFill>
              </a:rPr>
              <a:t>[4]	N. </a:t>
            </a:r>
            <a:r>
              <a:rPr lang="en-US" dirty="0" err="1">
                <a:solidFill>
                  <a:srgbClr val="231F20"/>
                </a:solidFill>
              </a:rPr>
              <a:t>Senthamilarasi</a:t>
            </a:r>
            <a:r>
              <a:rPr lang="en-US" dirty="0">
                <a:solidFill>
                  <a:srgbClr val="231F20"/>
                </a:solidFill>
              </a:rPr>
              <a:t>, </a:t>
            </a:r>
            <a:r>
              <a:rPr lang="en-US" dirty="0" err="1">
                <a:solidFill>
                  <a:srgbClr val="231F20"/>
                </a:solidFill>
              </a:rPr>
              <a:t>N.Divya</a:t>
            </a:r>
            <a:r>
              <a:rPr lang="en-US" dirty="0">
                <a:solidFill>
                  <a:srgbClr val="231F20"/>
                </a:solidFill>
              </a:rPr>
              <a:t> Bharathi, </a:t>
            </a:r>
            <a:r>
              <a:rPr lang="en-US" dirty="0" err="1">
                <a:solidFill>
                  <a:srgbClr val="231F20"/>
                </a:solidFill>
              </a:rPr>
              <a:t>D.Ezhilarasi</a:t>
            </a:r>
            <a:r>
              <a:rPr lang="en-US" dirty="0">
                <a:solidFill>
                  <a:srgbClr val="231F20"/>
                </a:solidFill>
              </a:rPr>
              <a:t>, </a:t>
            </a:r>
            <a:r>
              <a:rPr lang="en-US" dirty="0" err="1">
                <a:solidFill>
                  <a:srgbClr val="231F20"/>
                </a:solidFill>
              </a:rPr>
              <a:t>R.B.Sangavi</a:t>
            </a:r>
            <a:r>
              <a:rPr lang="en-US" dirty="0">
                <a:solidFill>
                  <a:srgbClr val="231F20"/>
                </a:solidFill>
              </a:rPr>
              <a:t>, “Child Safety Monitoring 	System 	Based on </a:t>
            </a:r>
            <a:r>
              <a:rPr lang="en-US" dirty="0" err="1">
                <a:solidFill>
                  <a:srgbClr val="231F20"/>
                </a:solidFill>
              </a:rPr>
              <a:t>IoT</a:t>
            </a:r>
            <a:r>
              <a:rPr lang="en-US" dirty="0">
                <a:solidFill>
                  <a:srgbClr val="231F20"/>
                </a:solidFill>
              </a:rPr>
              <a:t>,” </a:t>
            </a:r>
            <a:r>
              <a:rPr lang="en-US" i="1" dirty="0">
                <a:solidFill>
                  <a:srgbClr val="231F20"/>
                </a:solidFill>
              </a:rPr>
              <a:t>Physics and Photonics Processes in Nano Sciences</a:t>
            </a:r>
            <a:r>
              <a:rPr lang="en-US" dirty="0">
                <a:solidFill>
                  <a:srgbClr val="231F20"/>
                </a:solidFill>
              </a:rPr>
              <a:t>, 2019, pp. 1 -7.</a:t>
            </a:r>
          </a:p>
          <a:p>
            <a:pPr marL="0" indent="0">
              <a:buNone/>
            </a:pPr>
            <a:r>
              <a:rPr lang="en-US" sz="2200" dirty="0">
                <a:solidFill>
                  <a:srgbClr val="231F20"/>
                </a:solidFill>
              </a:rPr>
              <a:t>		</a:t>
            </a:r>
          </a:p>
          <a:p>
            <a:pPr marL="0" indent="0">
              <a:buNone/>
            </a:pPr>
            <a:r>
              <a:rPr lang="en-US" dirty="0">
                <a:solidFill>
                  <a:srgbClr val="231F20"/>
                </a:solidFill>
              </a:rPr>
              <a:t>	</a:t>
            </a:r>
          </a:p>
          <a:p>
            <a:pPr marL="0" indent="0">
              <a:buNone/>
            </a:pPr>
            <a:endParaRPr lang="en-US" dirty="0">
              <a:solidFill>
                <a:srgbClr val="231F20"/>
              </a:solidFill>
            </a:endParaRPr>
          </a:p>
          <a:p>
            <a:pPr marL="0" indent="0">
              <a:buNone/>
            </a:pPr>
            <a:endParaRPr lang="en-US" b="1" i="0" dirty="0">
              <a:solidFill>
                <a:srgbClr val="231F20"/>
              </a:solidFill>
              <a:effectLst/>
              <a:latin typeface="Proxima Nova Condensed"/>
            </a:endParaRPr>
          </a:p>
        </p:txBody>
      </p:sp>
    </p:spTree>
    <p:extLst>
      <p:ext uri="{BB962C8B-B14F-4D97-AF65-F5344CB8AC3E}">
        <p14:creationId xmlns:p14="http://schemas.microsoft.com/office/powerpoint/2010/main" val="412366055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41D5B8F-F216-4CF7-8260-3D22EB0E9E00}"/>
              </a:ext>
            </a:extLst>
          </p:cNvPr>
          <p:cNvSpPr>
            <a:spLocks noGrp="1"/>
          </p:cNvSpPr>
          <p:nvPr>
            <p:ph type="ctrTitle"/>
          </p:nvPr>
        </p:nvSpPr>
        <p:spPr/>
        <p:txBody>
          <a:bodyPr/>
          <a:lstStyle/>
          <a:p>
            <a:r>
              <a:rPr lang="en-US" dirty="0">
                <a:latin typeface="Bahnschrift Condensed" panose="020B0502040204020203" pitchFamily="34" charset="0"/>
              </a:rPr>
              <a:t>Thank you</a:t>
            </a:r>
          </a:p>
        </p:txBody>
      </p:sp>
    </p:spTree>
    <p:extLst>
      <p:ext uri="{BB962C8B-B14F-4D97-AF65-F5344CB8AC3E}">
        <p14:creationId xmlns:p14="http://schemas.microsoft.com/office/powerpoint/2010/main" val="2486916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86E50A8-68DA-4E2D-9D6A-A73F1429298A}"/>
              </a:ext>
            </a:extLst>
          </p:cNvPr>
          <p:cNvSpPr>
            <a:spLocks noGrp="1"/>
          </p:cNvSpPr>
          <p:nvPr>
            <p:ph type="title"/>
          </p:nvPr>
        </p:nvSpPr>
        <p:spPr/>
        <p:txBody>
          <a:bodyPr/>
          <a:lstStyle/>
          <a:p>
            <a:r>
              <a:rPr lang="en-US" dirty="0">
                <a:latin typeface="Bahnschrift Condensed" panose="020B0502040204020203" pitchFamily="34" charset="0"/>
              </a:rPr>
              <a:t>Introduction</a:t>
            </a:r>
          </a:p>
        </p:txBody>
      </p:sp>
    </p:spTree>
    <p:extLst>
      <p:ext uri="{BB962C8B-B14F-4D97-AF65-F5344CB8AC3E}">
        <p14:creationId xmlns:p14="http://schemas.microsoft.com/office/powerpoint/2010/main" val="4017127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8D28A0-003F-44A4-A3BF-CF570A1A2024}"/>
              </a:ext>
            </a:extLst>
          </p:cNvPr>
          <p:cNvSpPr>
            <a:spLocks noGrp="1"/>
          </p:cNvSpPr>
          <p:nvPr>
            <p:ph type="title"/>
          </p:nvPr>
        </p:nvSpPr>
        <p:spPr>
          <a:xfrm>
            <a:off x="1371600" y="685800"/>
            <a:ext cx="9601200" cy="737647"/>
          </a:xfrm>
        </p:spPr>
        <p:txBody>
          <a:bodyPr/>
          <a:lstStyle/>
          <a:p>
            <a:r>
              <a:rPr lang="en-US" dirty="0"/>
              <a:t>Problem Statements</a:t>
            </a:r>
          </a:p>
        </p:txBody>
      </p:sp>
      <p:sp>
        <p:nvSpPr>
          <p:cNvPr id="3" name="Content Placeholder 2">
            <a:extLst>
              <a:ext uri="{FF2B5EF4-FFF2-40B4-BE49-F238E27FC236}">
                <a16:creationId xmlns:a16="http://schemas.microsoft.com/office/drawing/2014/main" id="{9B66572A-7CAC-454B-824A-11AF51A5068E}"/>
              </a:ext>
            </a:extLst>
          </p:cNvPr>
          <p:cNvSpPr>
            <a:spLocks noGrp="1"/>
          </p:cNvSpPr>
          <p:nvPr>
            <p:ph idx="1"/>
          </p:nvPr>
        </p:nvSpPr>
        <p:spPr>
          <a:xfrm>
            <a:off x="1371600" y="1574276"/>
            <a:ext cx="9601200" cy="1762813"/>
          </a:xfrm>
        </p:spPr>
        <p:txBody>
          <a:bodyPr/>
          <a:lstStyle/>
          <a:p>
            <a:r>
              <a:rPr lang="en-US" dirty="0"/>
              <a:t>Parents are only relived only when the know when their child is safe.</a:t>
            </a:r>
          </a:p>
          <a:p>
            <a:r>
              <a:rPr lang="en-US" dirty="0"/>
              <a:t>As the world is rapidly developing the number of children living in cities are significantly increasing.</a:t>
            </a:r>
          </a:p>
          <a:p>
            <a:r>
              <a:rPr lang="en-US" dirty="0"/>
              <a:t>Busy working parents usually don’t have enough time to look after their children.</a:t>
            </a:r>
          </a:p>
        </p:txBody>
      </p:sp>
      <p:pic>
        <p:nvPicPr>
          <p:cNvPr id="5" name="Picture 4">
            <a:extLst>
              <a:ext uri="{FF2B5EF4-FFF2-40B4-BE49-F238E27FC236}">
                <a16:creationId xmlns:a16="http://schemas.microsoft.com/office/drawing/2014/main" id="{A259BF1E-DE5A-435C-9478-FCE0590B06FE}"/>
              </a:ext>
            </a:extLst>
          </p:cNvPr>
          <p:cNvPicPr>
            <a:picLocks noChangeAspect="1"/>
          </p:cNvPicPr>
          <p:nvPr/>
        </p:nvPicPr>
        <p:blipFill>
          <a:blip r:embed="rId3"/>
          <a:stretch>
            <a:fillRect/>
          </a:stretch>
        </p:blipFill>
        <p:spPr>
          <a:xfrm>
            <a:off x="3030817" y="3429000"/>
            <a:ext cx="5558724" cy="3082565"/>
          </a:xfrm>
          <a:prstGeom prst="rect">
            <a:avLst/>
          </a:prstGeom>
        </p:spPr>
      </p:pic>
      <p:sp>
        <p:nvSpPr>
          <p:cNvPr id="7" name="TextBox 6">
            <a:extLst>
              <a:ext uri="{FF2B5EF4-FFF2-40B4-BE49-F238E27FC236}">
                <a16:creationId xmlns:a16="http://schemas.microsoft.com/office/drawing/2014/main" id="{8F4CD3D9-9D9B-4F02-A700-79D4CFB136D6}"/>
              </a:ext>
            </a:extLst>
          </p:cNvPr>
          <p:cNvSpPr txBox="1"/>
          <p:nvPr/>
        </p:nvSpPr>
        <p:spPr>
          <a:xfrm>
            <a:off x="2424041" y="6511565"/>
            <a:ext cx="6772275" cy="307777"/>
          </a:xfrm>
          <a:prstGeom prst="rect">
            <a:avLst/>
          </a:prstGeom>
          <a:noFill/>
        </p:spPr>
        <p:txBody>
          <a:bodyPr wrap="square" rtlCol="0">
            <a:spAutoFit/>
          </a:bodyPr>
          <a:lstStyle/>
          <a:p>
            <a:pPr algn="ctr"/>
            <a:r>
              <a:rPr lang="en-US" sz="1400" i="1" dirty="0"/>
              <a:t>Figure 1: Parent thinking about child when working</a:t>
            </a:r>
          </a:p>
        </p:txBody>
      </p:sp>
    </p:spTree>
    <p:extLst>
      <p:ext uri="{BB962C8B-B14F-4D97-AF65-F5344CB8AC3E}">
        <p14:creationId xmlns:p14="http://schemas.microsoft.com/office/powerpoint/2010/main" val="15684412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CAE0B78-53C4-42AD-BB86-0D50394269E8}"/>
              </a:ext>
            </a:extLst>
          </p:cNvPr>
          <p:cNvSpPr>
            <a:spLocks noGrp="1"/>
          </p:cNvSpPr>
          <p:nvPr>
            <p:ph type="title"/>
          </p:nvPr>
        </p:nvSpPr>
        <p:spPr>
          <a:xfrm>
            <a:off x="817418" y="188309"/>
            <a:ext cx="9601200" cy="737647"/>
          </a:xfrm>
        </p:spPr>
        <p:txBody>
          <a:bodyPr/>
          <a:lstStyle/>
          <a:p>
            <a:r>
              <a:rPr lang="en-US" dirty="0"/>
              <a:t>Problem Statements </a:t>
            </a:r>
          </a:p>
        </p:txBody>
      </p:sp>
      <p:pic>
        <p:nvPicPr>
          <p:cNvPr id="6" name="Picture 5">
            <a:extLst>
              <a:ext uri="{FF2B5EF4-FFF2-40B4-BE49-F238E27FC236}">
                <a16:creationId xmlns:a16="http://schemas.microsoft.com/office/drawing/2014/main" id="{55C8EA31-21DA-4A56-8D1B-326BE65918DF}"/>
              </a:ext>
            </a:extLst>
          </p:cNvPr>
          <p:cNvPicPr/>
          <p:nvPr/>
        </p:nvPicPr>
        <p:blipFill>
          <a:blip r:embed="rId3"/>
          <a:stretch>
            <a:fillRect/>
          </a:stretch>
        </p:blipFill>
        <p:spPr>
          <a:xfrm>
            <a:off x="3657016" y="831521"/>
            <a:ext cx="5985748" cy="4867315"/>
          </a:xfrm>
          <a:prstGeom prst="rect">
            <a:avLst/>
          </a:prstGeom>
        </p:spPr>
      </p:pic>
      <p:sp>
        <p:nvSpPr>
          <p:cNvPr id="8" name="TextBox 7">
            <a:extLst>
              <a:ext uri="{FF2B5EF4-FFF2-40B4-BE49-F238E27FC236}">
                <a16:creationId xmlns:a16="http://schemas.microsoft.com/office/drawing/2014/main" id="{845D2995-B99C-426F-A3F4-9C9F6CA6E20B}"/>
              </a:ext>
            </a:extLst>
          </p:cNvPr>
          <p:cNvSpPr txBox="1"/>
          <p:nvPr/>
        </p:nvSpPr>
        <p:spPr>
          <a:xfrm>
            <a:off x="2989260" y="5725378"/>
            <a:ext cx="6772275" cy="307777"/>
          </a:xfrm>
          <a:prstGeom prst="rect">
            <a:avLst/>
          </a:prstGeom>
          <a:noFill/>
        </p:spPr>
        <p:txBody>
          <a:bodyPr wrap="square" rtlCol="0">
            <a:spAutoFit/>
          </a:bodyPr>
          <a:lstStyle/>
          <a:p>
            <a:pPr algn="ctr"/>
            <a:r>
              <a:rPr lang="en-US" sz="1400" i="1" dirty="0"/>
              <a:t>Figure 2: Global Missing Children Network [1]</a:t>
            </a:r>
          </a:p>
        </p:txBody>
      </p:sp>
      <p:sp>
        <p:nvSpPr>
          <p:cNvPr id="2" name="Content Placeholder 2">
            <a:extLst>
              <a:ext uri="{FF2B5EF4-FFF2-40B4-BE49-F238E27FC236}">
                <a16:creationId xmlns:a16="http://schemas.microsoft.com/office/drawing/2014/main" id="{015F199C-5439-4F97-BEF7-E82C45B42335}"/>
              </a:ext>
            </a:extLst>
          </p:cNvPr>
          <p:cNvSpPr txBox="1">
            <a:spLocks/>
          </p:cNvSpPr>
          <p:nvPr/>
        </p:nvSpPr>
        <p:spPr>
          <a:xfrm>
            <a:off x="1371600" y="6059698"/>
            <a:ext cx="9601200" cy="737647"/>
          </a:xfrm>
          <a:prstGeom prst="rect">
            <a:avLst/>
          </a:prstGeom>
        </p:spPr>
        <p:txBody>
          <a:bodyPr vert="horz" lIns="91440" tIns="45720" rIns="91440" bIns="45720" rtlCol="0">
            <a:norm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r>
              <a:rPr lang="en-US" dirty="0"/>
              <a:t>A report by the World Health Organization concludes 80% of children between the ages of 11 and 17 aren’t physically active enough [2].</a:t>
            </a:r>
          </a:p>
        </p:txBody>
      </p:sp>
    </p:spTree>
    <p:extLst>
      <p:ext uri="{BB962C8B-B14F-4D97-AF65-F5344CB8AC3E}">
        <p14:creationId xmlns:p14="http://schemas.microsoft.com/office/powerpoint/2010/main" val="27707019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D5F673A-BEC7-4EB0-AE16-69C58893C5FF}"/>
              </a:ext>
            </a:extLst>
          </p:cNvPr>
          <p:cNvSpPr>
            <a:spLocks noGrp="1"/>
          </p:cNvSpPr>
          <p:nvPr>
            <p:ph type="title"/>
          </p:nvPr>
        </p:nvSpPr>
        <p:spPr>
          <a:xfrm>
            <a:off x="1371600" y="685800"/>
            <a:ext cx="9601200" cy="737647"/>
          </a:xfrm>
        </p:spPr>
        <p:txBody>
          <a:bodyPr/>
          <a:lstStyle/>
          <a:p>
            <a:r>
              <a:rPr lang="en-US" dirty="0"/>
              <a:t>Aim and Objectives </a:t>
            </a:r>
          </a:p>
        </p:txBody>
      </p:sp>
      <p:sp>
        <p:nvSpPr>
          <p:cNvPr id="5" name="Content Placeholder 2">
            <a:extLst>
              <a:ext uri="{FF2B5EF4-FFF2-40B4-BE49-F238E27FC236}">
                <a16:creationId xmlns:a16="http://schemas.microsoft.com/office/drawing/2014/main" id="{93A2702D-94CE-4456-A072-2D34CC23DB74}"/>
              </a:ext>
            </a:extLst>
          </p:cNvPr>
          <p:cNvSpPr>
            <a:spLocks noGrp="1"/>
          </p:cNvSpPr>
          <p:nvPr>
            <p:ph idx="1"/>
          </p:nvPr>
        </p:nvSpPr>
        <p:spPr>
          <a:xfrm>
            <a:off x="1382233" y="1574276"/>
            <a:ext cx="9601200" cy="4688301"/>
          </a:xfrm>
        </p:spPr>
        <p:txBody>
          <a:bodyPr>
            <a:normAutofit/>
          </a:bodyPr>
          <a:lstStyle/>
          <a:p>
            <a:pPr marL="0" indent="0">
              <a:buNone/>
            </a:pPr>
            <a:r>
              <a:rPr lang="en-US" sz="2800" b="1" dirty="0"/>
              <a:t>Aim</a:t>
            </a:r>
          </a:p>
          <a:p>
            <a:r>
              <a:rPr lang="en-US" dirty="0"/>
              <a:t>To design and develop a child monitoring system.</a:t>
            </a:r>
          </a:p>
          <a:p>
            <a:pPr marL="0" indent="0">
              <a:buNone/>
            </a:pPr>
            <a:endParaRPr lang="en-US" sz="2800" dirty="0"/>
          </a:p>
          <a:p>
            <a:pPr marL="0" indent="0">
              <a:buNone/>
            </a:pPr>
            <a:r>
              <a:rPr lang="en-US" sz="2800" dirty="0"/>
              <a:t>Objectives </a:t>
            </a:r>
          </a:p>
          <a:p>
            <a:r>
              <a:rPr lang="en-US" dirty="0"/>
              <a:t>To develop a device that gathers and transmits data from child through Wi-Fi.</a:t>
            </a:r>
          </a:p>
          <a:p>
            <a:r>
              <a:rPr lang="en-US" dirty="0"/>
              <a:t>To develop a mobile application to show child status.</a:t>
            </a:r>
          </a:p>
          <a:p>
            <a:r>
              <a:rPr lang="en-US" dirty="0"/>
              <a:t>Statuses of child to be represented using different Led on the Lamp.</a:t>
            </a:r>
          </a:p>
        </p:txBody>
      </p:sp>
    </p:spTree>
    <p:extLst>
      <p:ext uri="{BB962C8B-B14F-4D97-AF65-F5344CB8AC3E}">
        <p14:creationId xmlns:p14="http://schemas.microsoft.com/office/powerpoint/2010/main" val="4936019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ADEABA1-DA4B-4D12-BB0A-9940C4505F00}"/>
              </a:ext>
            </a:extLst>
          </p:cNvPr>
          <p:cNvSpPr>
            <a:spLocks noGrp="1"/>
          </p:cNvSpPr>
          <p:nvPr>
            <p:ph type="title"/>
          </p:nvPr>
        </p:nvSpPr>
        <p:spPr/>
        <p:txBody>
          <a:bodyPr/>
          <a:lstStyle/>
          <a:p>
            <a:r>
              <a:rPr lang="en-US" dirty="0">
                <a:latin typeface="Bahnschrift Condensed" panose="020B0502040204020203" pitchFamily="34" charset="0"/>
              </a:rPr>
              <a:t>Literature Review</a:t>
            </a:r>
          </a:p>
        </p:txBody>
      </p:sp>
    </p:spTree>
    <p:extLst>
      <p:ext uri="{BB962C8B-B14F-4D97-AF65-F5344CB8AC3E}">
        <p14:creationId xmlns:p14="http://schemas.microsoft.com/office/powerpoint/2010/main" val="16772298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6C44828D-F0A1-406B-B3BF-724171B0DB45}"/>
              </a:ext>
            </a:extLst>
          </p:cNvPr>
          <p:cNvSpPr>
            <a:spLocks noGrp="1"/>
          </p:cNvSpPr>
          <p:nvPr>
            <p:ph type="title"/>
          </p:nvPr>
        </p:nvSpPr>
        <p:spPr>
          <a:xfrm>
            <a:off x="1371600" y="685800"/>
            <a:ext cx="9601200" cy="737647"/>
          </a:xfrm>
        </p:spPr>
        <p:txBody>
          <a:bodyPr/>
          <a:lstStyle/>
          <a:p>
            <a:r>
              <a:rPr lang="en-US" dirty="0"/>
              <a:t>Literature Review</a:t>
            </a:r>
          </a:p>
        </p:txBody>
      </p:sp>
      <p:sp>
        <p:nvSpPr>
          <p:cNvPr id="7" name="Content Placeholder 2">
            <a:extLst>
              <a:ext uri="{FF2B5EF4-FFF2-40B4-BE49-F238E27FC236}">
                <a16:creationId xmlns:a16="http://schemas.microsoft.com/office/drawing/2014/main" id="{8B14C3D4-EF1F-4641-8B4E-E7B9D58B5CBC}"/>
              </a:ext>
            </a:extLst>
          </p:cNvPr>
          <p:cNvSpPr>
            <a:spLocks noGrp="1"/>
          </p:cNvSpPr>
          <p:nvPr>
            <p:ph idx="1"/>
          </p:nvPr>
        </p:nvSpPr>
        <p:spPr>
          <a:xfrm>
            <a:off x="1371600" y="1574276"/>
            <a:ext cx="9601200" cy="1517715"/>
          </a:xfrm>
        </p:spPr>
        <p:txBody>
          <a:bodyPr>
            <a:normAutofit lnSpcReduction="10000"/>
          </a:bodyPr>
          <a:lstStyle/>
          <a:p>
            <a:pPr marL="0" indent="0">
              <a:buNone/>
            </a:pPr>
            <a:r>
              <a:rPr lang="en-US" sz="2400" b="1" dirty="0"/>
              <a:t>Hybrid Model on Child Security and Activities Monitoring System [3]</a:t>
            </a:r>
          </a:p>
          <a:p>
            <a:r>
              <a:rPr lang="en-US" dirty="0"/>
              <a:t>It monitors alcohol and smoke levels surrounding the child</a:t>
            </a:r>
          </a:p>
          <a:p>
            <a:r>
              <a:rPr lang="en-US" dirty="0"/>
              <a:t>A blood pressure sensor is added to check weather the child is in any abnormal conditions.</a:t>
            </a:r>
          </a:p>
          <a:p>
            <a:endParaRPr lang="en-US" dirty="0"/>
          </a:p>
        </p:txBody>
      </p:sp>
      <p:pic>
        <p:nvPicPr>
          <p:cNvPr id="2" name="Picture 1">
            <a:extLst>
              <a:ext uri="{FF2B5EF4-FFF2-40B4-BE49-F238E27FC236}">
                <a16:creationId xmlns:a16="http://schemas.microsoft.com/office/drawing/2014/main" id="{83AE810F-F7DE-4F09-95F0-CA5D059AFC91}"/>
              </a:ext>
            </a:extLst>
          </p:cNvPr>
          <p:cNvPicPr>
            <a:picLocks noChangeAspect="1"/>
          </p:cNvPicPr>
          <p:nvPr/>
        </p:nvPicPr>
        <p:blipFill rotWithShape="1">
          <a:blip r:embed="rId3"/>
          <a:srcRect b="12140"/>
          <a:stretch/>
        </p:blipFill>
        <p:spPr>
          <a:xfrm>
            <a:off x="3714750" y="3176833"/>
            <a:ext cx="4762500" cy="3280527"/>
          </a:xfrm>
          <a:prstGeom prst="rect">
            <a:avLst/>
          </a:prstGeom>
        </p:spPr>
      </p:pic>
      <p:sp>
        <p:nvSpPr>
          <p:cNvPr id="3" name="TextBox 2">
            <a:extLst>
              <a:ext uri="{FF2B5EF4-FFF2-40B4-BE49-F238E27FC236}">
                <a16:creationId xmlns:a16="http://schemas.microsoft.com/office/drawing/2014/main" id="{833FEF01-14C0-4D4E-8938-5F3E86AB0416}"/>
              </a:ext>
            </a:extLst>
          </p:cNvPr>
          <p:cNvSpPr txBox="1"/>
          <p:nvPr/>
        </p:nvSpPr>
        <p:spPr>
          <a:xfrm>
            <a:off x="2709862" y="6457360"/>
            <a:ext cx="6772275" cy="307777"/>
          </a:xfrm>
          <a:prstGeom prst="rect">
            <a:avLst/>
          </a:prstGeom>
          <a:noFill/>
        </p:spPr>
        <p:txBody>
          <a:bodyPr wrap="square" rtlCol="0">
            <a:spAutoFit/>
          </a:bodyPr>
          <a:lstStyle/>
          <a:p>
            <a:pPr algn="ctr"/>
            <a:r>
              <a:rPr lang="en-US" sz="1400" i="1" dirty="0"/>
              <a:t>Figure 3: Hybrid model for Child Security</a:t>
            </a:r>
          </a:p>
        </p:txBody>
      </p:sp>
    </p:spTree>
    <p:extLst>
      <p:ext uri="{BB962C8B-B14F-4D97-AF65-F5344CB8AC3E}">
        <p14:creationId xmlns:p14="http://schemas.microsoft.com/office/powerpoint/2010/main" val="10168085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1E17614-5FBA-461D-B21E-4D61A4C9C3F1}"/>
              </a:ext>
            </a:extLst>
          </p:cNvPr>
          <p:cNvSpPr>
            <a:spLocks noGrp="1"/>
          </p:cNvSpPr>
          <p:nvPr>
            <p:ph type="title"/>
          </p:nvPr>
        </p:nvSpPr>
        <p:spPr>
          <a:xfrm>
            <a:off x="1371600" y="685800"/>
            <a:ext cx="9601200" cy="737647"/>
          </a:xfrm>
        </p:spPr>
        <p:txBody>
          <a:bodyPr/>
          <a:lstStyle/>
          <a:p>
            <a:r>
              <a:rPr lang="en-US" dirty="0"/>
              <a:t>Literature Review</a:t>
            </a:r>
          </a:p>
        </p:txBody>
      </p:sp>
      <p:sp>
        <p:nvSpPr>
          <p:cNvPr id="5" name="Content Placeholder 2">
            <a:extLst>
              <a:ext uri="{FF2B5EF4-FFF2-40B4-BE49-F238E27FC236}">
                <a16:creationId xmlns:a16="http://schemas.microsoft.com/office/drawing/2014/main" id="{5992885D-92BE-4BDE-A3CC-9B971F74303E}"/>
              </a:ext>
            </a:extLst>
          </p:cNvPr>
          <p:cNvSpPr>
            <a:spLocks noGrp="1"/>
          </p:cNvSpPr>
          <p:nvPr>
            <p:ph idx="1"/>
          </p:nvPr>
        </p:nvSpPr>
        <p:spPr>
          <a:xfrm>
            <a:off x="1371600" y="1574276"/>
            <a:ext cx="9601200" cy="2205872"/>
          </a:xfrm>
        </p:spPr>
        <p:txBody>
          <a:bodyPr>
            <a:normAutofit/>
          </a:bodyPr>
          <a:lstStyle/>
          <a:p>
            <a:pPr marL="0" indent="0">
              <a:buNone/>
            </a:pPr>
            <a:r>
              <a:rPr lang="en-US" sz="2400" b="1" dirty="0"/>
              <a:t>Child Safety Monitoring System Based on IoT [4]</a:t>
            </a:r>
          </a:p>
          <a:p>
            <a:r>
              <a:rPr lang="en-US" dirty="0"/>
              <a:t>Consists of many different sensors to monitor the child. </a:t>
            </a:r>
          </a:p>
          <a:p>
            <a:r>
              <a:rPr lang="en-US" dirty="0"/>
              <a:t>A specific boundary is set, and if the device leaves the boundary the parent/guardian receives a call.</a:t>
            </a:r>
          </a:p>
          <a:p>
            <a:r>
              <a:rPr lang="en-US" dirty="0"/>
              <a:t>Live location can be seen after user logs on to the application.</a:t>
            </a:r>
          </a:p>
          <a:p>
            <a:endParaRPr lang="en-US" dirty="0"/>
          </a:p>
        </p:txBody>
      </p:sp>
      <p:pic>
        <p:nvPicPr>
          <p:cNvPr id="6" name="Picture 5">
            <a:extLst>
              <a:ext uri="{FF2B5EF4-FFF2-40B4-BE49-F238E27FC236}">
                <a16:creationId xmlns:a16="http://schemas.microsoft.com/office/drawing/2014/main" id="{E1876302-E6C3-4DDC-AE1C-A6BDD213722E}"/>
              </a:ext>
            </a:extLst>
          </p:cNvPr>
          <p:cNvPicPr>
            <a:picLocks noChangeAspect="1"/>
          </p:cNvPicPr>
          <p:nvPr/>
        </p:nvPicPr>
        <p:blipFill>
          <a:blip r:embed="rId3"/>
          <a:stretch>
            <a:fillRect/>
          </a:stretch>
        </p:blipFill>
        <p:spPr>
          <a:xfrm>
            <a:off x="3619352" y="3676454"/>
            <a:ext cx="5294231" cy="2800350"/>
          </a:xfrm>
          <a:prstGeom prst="rect">
            <a:avLst/>
          </a:prstGeom>
        </p:spPr>
      </p:pic>
      <p:sp>
        <p:nvSpPr>
          <p:cNvPr id="2" name="TextBox 1">
            <a:extLst>
              <a:ext uri="{FF2B5EF4-FFF2-40B4-BE49-F238E27FC236}">
                <a16:creationId xmlns:a16="http://schemas.microsoft.com/office/drawing/2014/main" id="{D6BFACFA-DCC5-44F1-A837-B4AA1FA78EE3}"/>
              </a:ext>
            </a:extLst>
          </p:cNvPr>
          <p:cNvSpPr txBox="1"/>
          <p:nvPr/>
        </p:nvSpPr>
        <p:spPr>
          <a:xfrm>
            <a:off x="2786062" y="6476804"/>
            <a:ext cx="6772275" cy="307777"/>
          </a:xfrm>
          <a:prstGeom prst="rect">
            <a:avLst/>
          </a:prstGeom>
          <a:noFill/>
        </p:spPr>
        <p:txBody>
          <a:bodyPr wrap="square" rtlCol="0">
            <a:spAutoFit/>
          </a:bodyPr>
          <a:lstStyle/>
          <a:p>
            <a:pPr algn="ctr"/>
            <a:r>
              <a:rPr lang="en-US" sz="1400" i="1" dirty="0"/>
              <a:t>Figure 4: Architecture diagram of the system </a:t>
            </a:r>
          </a:p>
        </p:txBody>
      </p:sp>
    </p:spTree>
    <p:extLst>
      <p:ext uri="{BB962C8B-B14F-4D97-AF65-F5344CB8AC3E}">
        <p14:creationId xmlns:p14="http://schemas.microsoft.com/office/powerpoint/2010/main" val="1687215349"/>
      </p:ext>
    </p:extLst>
  </p:cSld>
  <p:clrMapOvr>
    <a:masterClrMapping/>
  </p:clrMapOvr>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TM10001105[[fn=Crop]]</Template>
  <TotalTime>8049</TotalTime>
  <Words>2687</Words>
  <Application>Microsoft Office PowerPoint</Application>
  <PresentationFormat>Widescreen</PresentationFormat>
  <Paragraphs>205</Paragraphs>
  <Slides>27</Slides>
  <Notes>22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27</vt:i4>
      </vt:variant>
    </vt:vector>
  </HeadingPairs>
  <TitlesOfParts>
    <vt:vector size="35" baseType="lpstr">
      <vt:lpstr>arial</vt:lpstr>
      <vt:lpstr>arial</vt:lpstr>
      <vt:lpstr>Bahnschrift Condensed</vt:lpstr>
      <vt:lpstr>Calibri</vt:lpstr>
      <vt:lpstr>Franklin Gothic Book</vt:lpstr>
      <vt:lpstr>Proxima Nova Condensed</vt:lpstr>
      <vt:lpstr>Times New Roman</vt:lpstr>
      <vt:lpstr>Crop</vt:lpstr>
      <vt:lpstr>Child Monitoring System </vt:lpstr>
      <vt:lpstr>PowerPoint Presentation</vt:lpstr>
      <vt:lpstr>Introduction</vt:lpstr>
      <vt:lpstr>Problem Statements</vt:lpstr>
      <vt:lpstr>Problem Statements </vt:lpstr>
      <vt:lpstr>Aim and Objectives </vt:lpstr>
      <vt:lpstr>Literature Review</vt:lpstr>
      <vt:lpstr>Literature Review</vt:lpstr>
      <vt:lpstr>Literature Review</vt:lpstr>
      <vt:lpstr>Methodology</vt:lpstr>
      <vt:lpstr>Methodology</vt:lpstr>
      <vt:lpstr>Methodology</vt:lpstr>
      <vt:lpstr>Methodology</vt:lpstr>
      <vt:lpstr>Methodology</vt:lpstr>
      <vt:lpstr>Methodology</vt:lpstr>
      <vt:lpstr>Methodology</vt:lpstr>
      <vt:lpstr>Result and Analysis </vt:lpstr>
      <vt:lpstr>Result and Analysis</vt:lpstr>
      <vt:lpstr>Result and Analysis</vt:lpstr>
      <vt:lpstr>Result and Analysis</vt:lpstr>
      <vt:lpstr>Result and Analysis</vt:lpstr>
      <vt:lpstr>Result and Analysis</vt:lpstr>
      <vt:lpstr>Result and Analysis </vt:lpstr>
      <vt:lpstr>Conclusion</vt:lpstr>
      <vt:lpstr>Conclusion</vt:lpstr>
      <vt:lpstr>References </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Santhosh Sabapathy</dc:creator>
  <cp:lastModifiedBy>Santhosh Sabapathy</cp:lastModifiedBy>
  <cp:revision>102</cp:revision>
  <dcterms:created xsi:type="dcterms:W3CDTF">2020-05-11T03:57:35Z</dcterms:created>
  <dcterms:modified xsi:type="dcterms:W3CDTF">2020-05-20T15:25:07Z</dcterms:modified>
</cp:coreProperties>
</file>